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9" r:id="rId3"/>
    <p:sldId id="313" r:id="rId4"/>
    <p:sldId id="305" r:id="rId5"/>
    <p:sldId id="314" r:id="rId6"/>
    <p:sldId id="315" r:id="rId7"/>
    <p:sldId id="303" r:id="rId8"/>
    <p:sldId id="309" r:id="rId9"/>
    <p:sldId id="306" r:id="rId10"/>
    <p:sldId id="307" r:id="rId11"/>
    <p:sldId id="341" r:id="rId12"/>
    <p:sldId id="333" r:id="rId13"/>
    <p:sldId id="288" r:id="rId14"/>
    <p:sldId id="332" r:id="rId15"/>
    <p:sldId id="290" r:id="rId16"/>
    <p:sldId id="337" r:id="rId17"/>
    <p:sldId id="338" r:id="rId18"/>
    <p:sldId id="339" r:id="rId19"/>
    <p:sldId id="310" r:id="rId20"/>
    <p:sldId id="308" r:id="rId21"/>
    <p:sldId id="286" r:id="rId22"/>
    <p:sldId id="322" r:id="rId23"/>
    <p:sldId id="327" r:id="rId24"/>
    <p:sldId id="323" r:id="rId25"/>
    <p:sldId id="321" r:id="rId26"/>
    <p:sldId id="325" r:id="rId27"/>
    <p:sldId id="324" r:id="rId28"/>
    <p:sldId id="287" r:id="rId29"/>
    <p:sldId id="328" r:id="rId30"/>
    <p:sldId id="326" r:id="rId31"/>
    <p:sldId id="311" r:id="rId32"/>
    <p:sldId id="312" r:id="rId33"/>
    <p:sldId id="301" r:id="rId34"/>
    <p:sldId id="302" r:id="rId35"/>
    <p:sldId id="300" r:id="rId36"/>
    <p:sldId id="297" r:id="rId37"/>
    <p:sldId id="298" r:id="rId38"/>
    <p:sldId id="329" r:id="rId39"/>
    <p:sldId id="295" r:id="rId40"/>
    <p:sldId id="330" r:id="rId41"/>
    <p:sldId id="340" r:id="rId42"/>
    <p:sldId id="285" r:id="rId43"/>
    <p:sldId id="291" r:id="rId44"/>
    <p:sldId id="292" r:id="rId45"/>
    <p:sldId id="316" r:id="rId4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95596" autoAdjust="0"/>
  </p:normalViewPr>
  <p:slideViewPr>
    <p:cSldViewPr>
      <p:cViewPr>
        <p:scale>
          <a:sx n="68" d="100"/>
          <a:sy n="68" d="100"/>
        </p:scale>
        <p:origin x="-147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E8917-1649-4406-8EE9-EC72C4292F9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3BBAA67-F508-416D-AB35-480027D83011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Yazılı Anlatım Güçlüğü ile Giden; (</a:t>
          </a:r>
          <a:r>
            <a:rPr lang="tr-TR" b="1" dirty="0" err="1" smtClean="0">
              <a:solidFill>
                <a:schemeClr val="bg1"/>
              </a:solidFill>
            </a:rPr>
            <a:t>disgrafi</a:t>
          </a:r>
          <a:r>
            <a:rPr lang="tr-TR" b="1" dirty="0" smtClean="0">
              <a:solidFill>
                <a:schemeClr val="bg1"/>
              </a:solidFill>
            </a:rPr>
            <a:t>)</a:t>
          </a:r>
          <a:r>
            <a:rPr lang="tr-TR" b="1" dirty="0" smtClean="0">
              <a:solidFill>
                <a:srgbClr val="FFC000"/>
              </a:solidFill>
            </a:rPr>
            <a:t/>
          </a:r>
          <a:br>
            <a:rPr lang="tr-TR" b="1" dirty="0" smtClean="0">
              <a:solidFill>
                <a:srgbClr val="FFC000"/>
              </a:solidFill>
            </a:rPr>
          </a:br>
          <a:endParaRPr lang="tr-TR" dirty="0"/>
        </a:p>
      </dgm:t>
    </dgm:pt>
    <dgm:pt modelId="{4F1D6DA5-CFD5-4CA3-95B8-9DA75D509B30}" type="parTrans" cxnId="{461F3B4B-6C50-41D0-97C1-3AEC9BC09A33}">
      <dgm:prSet/>
      <dgm:spPr/>
      <dgm:t>
        <a:bodyPr/>
        <a:lstStyle/>
        <a:p>
          <a:endParaRPr lang="tr-TR"/>
        </a:p>
      </dgm:t>
    </dgm:pt>
    <dgm:pt modelId="{9170861F-965D-4B56-AF26-989D7F175EE0}" type="sibTrans" cxnId="{461F3B4B-6C50-41D0-97C1-3AEC9BC09A33}">
      <dgm:prSet/>
      <dgm:spPr/>
      <dgm:t>
        <a:bodyPr/>
        <a:lstStyle/>
        <a:p>
          <a:endParaRPr lang="tr-TR"/>
        </a:p>
      </dgm:t>
    </dgm:pt>
    <dgm:pt modelId="{F0180833-B7FE-4639-979F-F57C49DEF997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Sayısal Güçlük ile giden;(</a:t>
          </a:r>
          <a:r>
            <a:rPr lang="tr-TR" b="1" dirty="0" err="1" smtClean="0">
              <a:solidFill>
                <a:schemeClr val="bg1"/>
              </a:solidFill>
            </a:rPr>
            <a:t>diskalkuli</a:t>
          </a:r>
          <a:r>
            <a:rPr lang="tr-TR" b="1" dirty="0" smtClean="0">
              <a:solidFill>
                <a:schemeClr val="bg1"/>
              </a:solidFill>
            </a:rPr>
            <a:t>)</a:t>
          </a:r>
          <a:endParaRPr lang="tr-TR" dirty="0">
            <a:solidFill>
              <a:schemeClr val="bg1"/>
            </a:solidFill>
          </a:endParaRPr>
        </a:p>
      </dgm:t>
    </dgm:pt>
    <dgm:pt modelId="{A265961D-0D19-42A6-960D-7CC4CCD72D18}" type="parTrans" cxnId="{6CB6EB82-5E86-47B5-9B28-8561070AE334}">
      <dgm:prSet/>
      <dgm:spPr/>
      <dgm:t>
        <a:bodyPr/>
        <a:lstStyle/>
        <a:p>
          <a:endParaRPr lang="tr-TR"/>
        </a:p>
      </dgm:t>
    </dgm:pt>
    <dgm:pt modelId="{89818642-54E0-4B9B-B58B-E1073DC0F437}" type="sibTrans" cxnId="{6CB6EB82-5E86-47B5-9B28-8561070AE334}">
      <dgm:prSet/>
      <dgm:spPr/>
      <dgm:t>
        <a:bodyPr/>
        <a:lstStyle/>
        <a:p>
          <a:endParaRPr lang="tr-TR"/>
        </a:p>
      </dgm:t>
    </dgm:pt>
    <dgm:pt modelId="{81084AAF-B580-4EF5-9DEE-32446003B14B}">
      <dgm:prSet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    Okuma Güçlüğü ile Giden; (</a:t>
          </a:r>
          <a:r>
            <a:rPr lang="tr-TR" b="1" dirty="0" err="1" smtClean="0">
              <a:solidFill>
                <a:schemeClr val="bg1"/>
              </a:solidFill>
            </a:rPr>
            <a:t>disleksi</a:t>
          </a:r>
          <a:r>
            <a:rPr lang="tr-TR" b="1" dirty="0" smtClean="0">
              <a:solidFill>
                <a:schemeClr val="bg1"/>
              </a:solidFill>
            </a:rPr>
            <a:t>)</a:t>
          </a:r>
          <a:endParaRPr lang="tr-TR" dirty="0">
            <a:solidFill>
              <a:schemeClr val="bg1"/>
            </a:solidFill>
          </a:endParaRPr>
        </a:p>
      </dgm:t>
    </dgm:pt>
    <dgm:pt modelId="{AE2693C0-09FE-44D1-A441-F80310C7788F}" type="parTrans" cxnId="{2AF8C097-C714-4E73-827D-F5E2AFCD4CD2}">
      <dgm:prSet/>
      <dgm:spPr/>
      <dgm:t>
        <a:bodyPr/>
        <a:lstStyle/>
        <a:p>
          <a:endParaRPr lang="tr-TR"/>
        </a:p>
      </dgm:t>
    </dgm:pt>
    <dgm:pt modelId="{3B1763BB-47AD-49A5-9430-D92337D336DE}" type="sibTrans" cxnId="{2AF8C097-C714-4E73-827D-F5E2AFCD4CD2}">
      <dgm:prSet/>
      <dgm:spPr/>
      <dgm:t>
        <a:bodyPr/>
        <a:lstStyle/>
        <a:p>
          <a:endParaRPr lang="tr-TR"/>
        </a:p>
      </dgm:t>
    </dgm:pt>
    <dgm:pt modelId="{BED83ED8-B584-401A-A97A-5F621AE38D91}" type="pres">
      <dgm:prSet presAssocID="{76AE8917-1649-4406-8EE9-EC72C4292F98}" presName="linearFlow" presStyleCnt="0">
        <dgm:presLayoutVars>
          <dgm:dir/>
          <dgm:resizeHandles val="exact"/>
        </dgm:presLayoutVars>
      </dgm:prSet>
      <dgm:spPr/>
    </dgm:pt>
    <dgm:pt modelId="{4508DF36-BE60-4923-8A95-0C4031B60729}" type="pres">
      <dgm:prSet presAssocID="{81084AAF-B580-4EF5-9DEE-32446003B14B}" presName="composite" presStyleCnt="0"/>
      <dgm:spPr/>
    </dgm:pt>
    <dgm:pt modelId="{74EF1555-37EC-47DE-9147-4EBC89DC662F}" type="pres">
      <dgm:prSet presAssocID="{81084AAF-B580-4EF5-9DEE-32446003B14B}" presName="imgShp" presStyleLbl="fgImgPlace1" presStyleIdx="0" presStyleCnt="3" custScaleX="182214" custScaleY="1229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BC640F-F9AC-4C9A-AF39-603DA19C0262}" type="pres">
      <dgm:prSet presAssocID="{81084AAF-B580-4EF5-9DEE-32446003B14B}" presName="txShp" presStyleLbl="node1" presStyleIdx="0" presStyleCnt="3" custScaleY="1473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8A26F0-D6D7-43F5-A08F-AF4F61B9C619}" type="pres">
      <dgm:prSet presAssocID="{3B1763BB-47AD-49A5-9430-D92337D336DE}" presName="spacing" presStyleCnt="0"/>
      <dgm:spPr/>
    </dgm:pt>
    <dgm:pt modelId="{7795B48B-8554-4358-ACFF-EEC4E0E3B5BA}" type="pres">
      <dgm:prSet presAssocID="{B3BBAA67-F508-416D-AB35-480027D83011}" presName="composite" presStyleCnt="0"/>
      <dgm:spPr/>
    </dgm:pt>
    <dgm:pt modelId="{005CEB32-F85E-48E8-8CD7-6F704CD04425}" type="pres">
      <dgm:prSet presAssocID="{B3BBAA67-F508-416D-AB35-480027D83011}" presName="imgShp" presStyleLbl="fgImgPlace1" presStyleIdx="1" presStyleCnt="3" custScaleX="185267" custScaleY="1706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4C1B84-B4FA-4D49-BA57-893D8A5EF3A5}" type="pres">
      <dgm:prSet presAssocID="{B3BBAA67-F508-416D-AB35-480027D83011}" presName="txShp" presStyleLbl="node1" presStyleIdx="1" presStyleCnt="3" custScaleY="1405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48B17F-CBD7-4BAC-A3BA-FE730F5D0C61}" type="pres">
      <dgm:prSet presAssocID="{9170861F-965D-4B56-AF26-989D7F175EE0}" presName="spacing" presStyleCnt="0"/>
      <dgm:spPr/>
    </dgm:pt>
    <dgm:pt modelId="{47B10C45-03BC-4285-A127-9DEF9D4443EB}" type="pres">
      <dgm:prSet presAssocID="{F0180833-B7FE-4639-979F-F57C49DEF997}" presName="composite" presStyleCnt="0"/>
      <dgm:spPr/>
    </dgm:pt>
    <dgm:pt modelId="{12D5B371-BC61-4B7E-A06E-E224EBA7ADAB}" type="pres">
      <dgm:prSet presAssocID="{F0180833-B7FE-4639-979F-F57C49DEF997}" presName="imgShp" presStyleLbl="fgImgPlace1" presStyleIdx="2" presStyleCnt="3" custScaleX="183051" custScaleY="1498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B02854C-1B99-4718-AD96-EE2F6C091CB6}" type="pres">
      <dgm:prSet presAssocID="{F0180833-B7FE-4639-979F-F57C49DEF997}" presName="txShp" presStyleLbl="node1" presStyleIdx="2" presStyleCnt="3" custScaleY="1326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9741BB-6F5D-4BE6-89E7-2191743B0606}" type="presOf" srcId="{81084AAF-B580-4EF5-9DEE-32446003B14B}" destId="{A5BC640F-F9AC-4C9A-AF39-603DA19C0262}" srcOrd="0" destOrd="0" presId="urn:microsoft.com/office/officeart/2005/8/layout/vList3#1"/>
    <dgm:cxn modelId="{46135E2F-0169-4BB5-AA5C-E81A519F2342}" type="presOf" srcId="{F0180833-B7FE-4639-979F-F57C49DEF997}" destId="{BB02854C-1B99-4718-AD96-EE2F6C091CB6}" srcOrd="0" destOrd="0" presId="urn:microsoft.com/office/officeart/2005/8/layout/vList3#1"/>
    <dgm:cxn modelId="{AAD15D55-C980-4AB2-A150-C29401AB8C13}" type="presOf" srcId="{76AE8917-1649-4406-8EE9-EC72C4292F98}" destId="{BED83ED8-B584-401A-A97A-5F621AE38D91}" srcOrd="0" destOrd="0" presId="urn:microsoft.com/office/officeart/2005/8/layout/vList3#1"/>
    <dgm:cxn modelId="{6CB6EB82-5E86-47B5-9B28-8561070AE334}" srcId="{76AE8917-1649-4406-8EE9-EC72C4292F98}" destId="{F0180833-B7FE-4639-979F-F57C49DEF997}" srcOrd="2" destOrd="0" parTransId="{A265961D-0D19-42A6-960D-7CC4CCD72D18}" sibTransId="{89818642-54E0-4B9B-B58B-E1073DC0F437}"/>
    <dgm:cxn modelId="{461F3B4B-6C50-41D0-97C1-3AEC9BC09A33}" srcId="{76AE8917-1649-4406-8EE9-EC72C4292F98}" destId="{B3BBAA67-F508-416D-AB35-480027D83011}" srcOrd="1" destOrd="0" parTransId="{4F1D6DA5-CFD5-4CA3-95B8-9DA75D509B30}" sibTransId="{9170861F-965D-4B56-AF26-989D7F175EE0}"/>
    <dgm:cxn modelId="{EAE71655-97FB-4808-84BA-1A65DDFD7BB7}" type="presOf" srcId="{B3BBAA67-F508-416D-AB35-480027D83011}" destId="{0D4C1B84-B4FA-4D49-BA57-893D8A5EF3A5}" srcOrd="0" destOrd="0" presId="urn:microsoft.com/office/officeart/2005/8/layout/vList3#1"/>
    <dgm:cxn modelId="{2AF8C097-C714-4E73-827D-F5E2AFCD4CD2}" srcId="{76AE8917-1649-4406-8EE9-EC72C4292F98}" destId="{81084AAF-B580-4EF5-9DEE-32446003B14B}" srcOrd="0" destOrd="0" parTransId="{AE2693C0-09FE-44D1-A441-F80310C7788F}" sibTransId="{3B1763BB-47AD-49A5-9430-D92337D336DE}"/>
    <dgm:cxn modelId="{9FEF1FD6-D7BB-45C0-A4F7-1DCC56E13FA8}" type="presParOf" srcId="{BED83ED8-B584-401A-A97A-5F621AE38D91}" destId="{4508DF36-BE60-4923-8A95-0C4031B60729}" srcOrd="0" destOrd="0" presId="urn:microsoft.com/office/officeart/2005/8/layout/vList3#1"/>
    <dgm:cxn modelId="{2209B28B-8E15-4739-85AD-29D9A3172730}" type="presParOf" srcId="{4508DF36-BE60-4923-8A95-0C4031B60729}" destId="{74EF1555-37EC-47DE-9147-4EBC89DC662F}" srcOrd="0" destOrd="0" presId="urn:microsoft.com/office/officeart/2005/8/layout/vList3#1"/>
    <dgm:cxn modelId="{1E6289B6-E86D-4053-BCAA-A1C594C47722}" type="presParOf" srcId="{4508DF36-BE60-4923-8A95-0C4031B60729}" destId="{A5BC640F-F9AC-4C9A-AF39-603DA19C0262}" srcOrd="1" destOrd="0" presId="urn:microsoft.com/office/officeart/2005/8/layout/vList3#1"/>
    <dgm:cxn modelId="{A3DE3517-8D6B-4A18-9B15-5C463F23ECB1}" type="presParOf" srcId="{BED83ED8-B584-401A-A97A-5F621AE38D91}" destId="{038A26F0-D6D7-43F5-A08F-AF4F61B9C619}" srcOrd="1" destOrd="0" presId="urn:microsoft.com/office/officeart/2005/8/layout/vList3#1"/>
    <dgm:cxn modelId="{88E42DD0-B862-4CF0-BFD9-3D1D1EE631E3}" type="presParOf" srcId="{BED83ED8-B584-401A-A97A-5F621AE38D91}" destId="{7795B48B-8554-4358-ACFF-EEC4E0E3B5BA}" srcOrd="2" destOrd="0" presId="urn:microsoft.com/office/officeart/2005/8/layout/vList3#1"/>
    <dgm:cxn modelId="{FC14B654-F614-4EEA-890A-38D75CC6883D}" type="presParOf" srcId="{7795B48B-8554-4358-ACFF-EEC4E0E3B5BA}" destId="{005CEB32-F85E-48E8-8CD7-6F704CD04425}" srcOrd="0" destOrd="0" presId="urn:microsoft.com/office/officeart/2005/8/layout/vList3#1"/>
    <dgm:cxn modelId="{6214AD45-9E1C-4395-A077-DCCDC2A7DBD0}" type="presParOf" srcId="{7795B48B-8554-4358-ACFF-EEC4E0E3B5BA}" destId="{0D4C1B84-B4FA-4D49-BA57-893D8A5EF3A5}" srcOrd="1" destOrd="0" presId="urn:microsoft.com/office/officeart/2005/8/layout/vList3#1"/>
    <dgm:cxn modelId="{7F347DC5-02C7-4153-B11B-A32A517D13BA}" type="presParOf" srcId="{BED83ED8-B584-401A-A97A-5F621AE38D91}" destId="{8948B17F-CBD7-4BAC-A3BA-FE730F5D0C61}" srcOrd="3" destOrd="0" presId="urn:microsoft.com/office/officeart/2005/8/layout/vList3#1"/>
    <dgm:cxn modelId="{83D4ACAC-D898-436A-B753-D4663355FA36}" type="presParOf" srcId="{BED83ED8-B584-401A-A97A-5F621AE38D91}" destId="{47B10C45-03BC-4285-A127-9DEF9D4443EB}" srcOrd="4" destOrd="0" presId="urn:microsoft.com/office/officeart/2005/8/layout/vList3#1"/>
    <dgm:cxn modelId="{DCF57582-1640-46EF-AD48-F8C2A9B353CB}" type="presParOf" srcId="{47B10C45-03BC-4285-A127-9DEF9D4443EB}" destId="{12D5B371-BC61-4B7E-A06E-E224EBA7ADAB}" srcOrd="0" destOrd="0" presId="urn:microsoft.com/office/officeart/2005/8/layout/vList3#1"/>
    <dgm:cxn modelId="{648D174A-D520-4077-97DC-F90E0E0E56F7}" type="presParOf" srcId="{47B10C45-03BC-4285-A127-9DEF9D4443EB}" destId="{BB02854C-1B99-4718-AD96-EE2F6C091CB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0760E-F6D7-4335-BCE9-E65D54D7772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02FAA49-F9E8-433A-ADB3-9ADD175BBD1E}">
      <dgm:prSet phldrT="[Metin]"/>
      <dgm:spPr/>
      <dgm:t>
        <a:bodyPr/>
        <a:lstStyle/>
        <a:p>
          <a:r>
            <a:rPr lang="tr-TR" b="1" dirty="0" smtClean="0">
              <a:solidFill>
                <a:schemeClr val="bg2">
                  <a:lumMod val="90000"/>
                  <a:lumOff val="10000"/>
                </a:schemeClr>
              </a:solidFill>
            </a:rPr>
            <a:t>1.Girdi</a:t>
          </a:r>
          <a:endParaRPr lang="tr-TR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E31D2316-12C0-4773-8368-BA4113AAFE77}" type="parTrans" cxnId="{71AAF1B6-4473-4223-8AE7-84F3AA3F26B8}">
      <dgm:prSet/>
      <dgm:spPr/>
      <dgm:t>
        <a:bodyPr/>
        <a:lstStyle/>
        <a:p>
          <a:endParaRPr lang="tr-TR"/>
        </a:p>
      </dgm:t>
    </dgm:pt>
    <dgm:pt modelId="{8F4BD1E5-ECFD-4D15-829E-662F400282F5}" type="sibTrans" cxnId="{71AAF1B6-4473-4223-8AE7-84F3AA3F26B8}">
      <dgm:prSet/>
      <dgm:spPr/>
      <dgm:t>
        <a:bodyPr/>
        <a:lstStyle/>
        <a:p>
          <a:endParaRPr lang="tr-TR"/>
        </a:p>
      </dgm:t>
    </dgm:pt>
    <dgm:pt modelId="{3E6077EC-E92B-4546-98F9-384C133C1388}">
      <dgm:prSet phldrT="[Metin]"/>
      <dgm:spPr/>
      <dgm:t>
        <a:bodyPr/>
        <a:lstStyle/>
        <a:p>
          <a:r>
            <a:rPr lang="tr-TR" b="1" dirty="0" smtClean="0">
              <a:solidFill>
                <a:srgbClr val="0070C0"/>
              </a:solidFill>
            </a:rPr>
            <a:t>2. Bütünleme</a:t>
          </a:r>
          <a:endParaRPr lang="tr-TR" dirty="0">
            <a:solidFill>
              <a:srgbClr val="0070C0"/>
            </a:solidFill>
          </a:endParaRPr>
        </a:p>
      </dgm:t>
    </dgm:pt>
    <dgm:pt modelId="{8CB8FB06-99FF-4D36-AE3C-BC1144D630BD}" type="parTrans" cxnId="{85375090-564E-4FA6-B59E-2FC573108E98}">
      <dgm:prSet/>
      <dgm:spPr/>
      <dgm:t>
        <a:bodyPr/>
        <a:lstStyle/>
        <a:p>
          <a:endParaRPr lang="tr-TR"/>
        </a:p>
      </dgm:t>
    </dgm:pt>
    <dgm:pt modelId="{BD284BB9-E1FD-4ED9-ACC9-C68D0A0B1371}" type="sibTrans" cxnId="{85375090-564E-4FA6-B59E-2FC573108E98}">
      <dgm:prSet/>
      <dgm:spPr/>
      <dgm:t>
        <a:bodyPr/>
        <a:lstStyle/>
        <a:p>
          <a:endParaRPr lang="tr-TR"/>
        </a:p>
      </dgm:t>
    </dgm:pt>
    <dgm:pt modelId="{9D0E7E54-E2D7-4707-B77E-EDA95ED1A655}">
      <dgm:prSet phldrT="[Metin]"/>
      <dgm:spPr/>
      <dgm:t>
        <a:bodyPr/>
        <a:lstStyle/>
        <a:p>
          <a:r>
            <a:rPr lang="tr-TR" b="1" dirty="0" smtClean="0">
              <a:solidFill>
                <a:srgbClr val="7030A0"/>
              </a:solidFill>
            </a:rPr>
            <a:t>3. Bellek</a:t>
          </a:r>
          <a:endParaRPr lang="tr-TR" dirty="0">
            <a:solidFill>
              <a:srgbClr val="7030A0"/>
            </a:solidFill>
          </a:endParaRPr>
        </a:p>
      </dgm:t>
    </dgm:pt>
    <dgm:pt modelId="{7D9E9FEE-8722-4559-ACE4-96B5A1153561}" type="parTrans" cxnId="{AF5E8171-EE1D-4109-95E4-EC028DAD9EAA}">
      <dgm:prSet/>
      <dgm:spPr/>
      <dgm:t>
        <a:bodyPr/>
        <a:lstStyle/>
        <a:p>
          <a:endParaRPr lang="tr-TR"/>
        </a:p>
      </dgm:t>
    </dgm:pt>
    <dgm:pt modelId="{C9454E02-9F43-4707-BB68-423F59AE84C1}" type="sibTrans" cxnId="{AF5E8171-EE1D-4109-95E4-EC028DAD9EAA}">
      <dgm:prSet/>
      <dgm:spPr/>
      <dgm:t>
        <a:bodyPr/>
        <a:lstStyle/>
        <a:p>
          <a:endParaRPr lang="tr-TR"/>
        </a:p>
      </dgm:t>
    </dgm:pt>
    <dgm:pt modelId="{A6E56944-FD9F-4B3D-973A-B53D81213649}">
      <dgm:prSet phldrT="[Metin]"/>
      <dgm:spPr/>
      <dgm:t>
        <a:bodyPr/>
        <a:lstStyle/>
        <a:p>
          <a:r>
            <a:rPr lang="tr-TR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4. Çıktı</a:t>
          </a:r>
          <a:endParaRPr lang="tr-TR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81958F0-F538-4638-AF48-5FA39FD390D7}" type="parTrans" cxnId="{ED667262-F88A-49A4-996B-8667DFE27DDB}">
      <dgm:prSet/>
      <dgm:spPr/>
      <dgm:t>
        <a:bodyPr/>
        <a:lstStyle/>
        <a:p>
          <a:endParaRPr lang="tr-TR"/>
        </a:p>
      </dgm:t>
    </dgm:pt>
    <dgm:pt modelId="{1AF288A7-8B31-45FC-941B-500EE16E1CF4}" type="sibTrans" cxnId="{ED667262-F88A-49A4-996B-8667DFE27DDB}">
      <dgm:prSet/>
      <dgm:spPr/>
      <dgm:t>
        <a:bodyPr/>
        <a:lstStyle/>
        <a:p>
          <a:endParaRPr lang="tr-TR"/>
        </a:p>
      </dgm:t>
    </dgm:pt>
    <dgm:pt modelId="{67D7318F-077F-4C4D-96E1-E63D00D7872F}" type="pres">
      <dgm:prSet presAssocID="{E390760E-F6D7-4335-BCE9-E65D54D77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0E88CE-7D39-48A7-8623-EDDA5029EED7}" type="pres">
      <dgm:prSet presAssocID="{702FAA49-F9E8-433A-ADB3-9ADD175BBD1E}" presName="dummy" presStyleCnt="0"/>
      <dgm:spPr/>
    </dgm:pt>
    <dgm:pt modelId="{7F8A4D3F-F49D-470A-B8EA-F9F94E202195}" type="pres">
      <dgm:prSet presAssocID="{702FAA49-F9E8-433A-ADB3-9ADD175BBD1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8C6570-542B-4128-A893-C4FD0A1F9D14}" type="pres">
      <dgm:prSet presAssocID="{8F4BD1E5-ECFD-4D15-829E-662F400282F5}" presName="sibTrans" presStyleLbl="node1" presStyleIdx="0" presStyleCnt="4"/>
      <dgm:spPr/>
      <dgm:t>
        <a:bodyPr/>
        <a:lstStyle/>
        <a:p>
          <a:endParaRPr lang="tr-TR"/>
        </a:p>
      </dgm:t>
    </dgm:pt>
    <dgm:pt modelId="{27DD2E77-9644-4FAD-B636-D65734FA2D3C}" type="pres">
      <dgm:prSet presAssocID="{3E6077EC-E92B-4546-98F9-384C133C1388}" presName="dummy" presStyleCnt="0"/>
      <dgm:spPr/>
    </dgm:pt>
    <dgm:pt modelId="{3D8F71E2-63E1-455B-8F4B-7A58FBD5CEBC}" type="pres">
      <dgm:prSet presAssocID="{3E6077EC-E92B-4546-98F9-384C133C138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B3A67E-BFF9-47F2-9B08-19FDE609F9CB}" type="pres">
      <dgm:prSet presAssocID="{BD284BB9-E1FD-4ED9-ACC9-C68D0A0B1371}" presName="sibTrans" presStyleLbl="node1" presStyleIdx="1" presStyleCnt="4"/>
      <dgm:spPr/>
      <dgm:t>
        <a:bodyPr/>
        <a:lstStyle/>
        <a:p>
          <a:endParaRPr lang="tr-TR"/>
        </a:p>
      </dgm:t>
    </dgm:pt>
    <dgm:pt modelId="{AD4322E8-868D-46D4-99A8-240A16808C4B}" type="pres">
      <dgm:prSet presAssocID="{9D0E7E54-E2D7-4707-B77E-EDA95ED1A655}" presName="dummy" presStyleCnt="0"/>
      <dgm:spPr/>
    </dgm:pt>
    <dgm:pt modelId="{AE91D187-83E5-4D53-99A5-240D9AD6E959}" type="pres">
      <dgm:prSet presAssocID="{9D0E7E54-E2D7-4707-B77E-EDA95ED1A65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2DEF55-9E91-4478-89B3-6B678E9ADCEA}" type="pres">
      <dgm:prSet presAssocID="{C9454E02-9F43-4707-BB68-423F59AE84C1}" presName="sibTrans" presStyleLbl="node1" presStyleIdx="2" presStyleCnt="4"/>
      <dgm:spPr/>
      <dgm:t>
        <a:bodyPr/>
        <a:lstStyle/>
        <a:p>
          <a:endParaRPr lang="tr-TR"/>
        </a:p>
      </dgm:t>
    </dgm:pt>
    <dgm:pt modelId="{B1B742B3-F4E0-489C-AD30-FB76A2E75D2C}" type="pres">
      <dgm:prSet presAssocID="{A6E56944-FD9F-4B3D-973A-B53D81213649}" presName="dummy" presStyleCnt="0"/>
      <dgm:spPr/>
    </dgm:pt>
    <dgm:pt modelId="{7F5EC7D5-24D5-45F7-B04F-45BBDE7548D4}" type="pres">
      <dgm:prSet presAssocID="{A6E56944-FD9F-4B3D-973A-B53D81213649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D5324D-D4A8-4321-90A1-45D29A6056EB}" type="pres">
      <dgm:prSet presAssocID="{1AF288A7-8B31-45FC-941B-500EE16E1CF4}" presName="sibTrans" presStyleLbl="node1" presStyleIdx="3" presStyleCnt="4" custScaleX="115661"/>
      <dgm:spPr/>
      <dgm:t>
        <a:bodyPr/>
        <a:lstStyle/>
        <a:p>
          <a:endParaRPr lang="tr-TR"/>
        </a:p>
      </dgm:t>
    </dgm:pt>
  </dgm:ptLst>
  <dgm:cxnLst>
    <dgm:cxn modelId="{85375090-564E-4FA6-B59E-2FC573108E98}" srcId="{E390760E-F6D7-4335-BCE9-E65D54D7772A}" destId="{3E6077EC-E92B-4546-98F9-384C133C1388}" srcOrd="1" destOrd="0" parTransId="{8CB8FB06-99FF-4D36-AE3C-BC1144D630BD}" sibTransId="{BD284BB9-E1FD-4ED9-ACC9-C68D0A0B1371}"/>
    <dgm:cxn modelId="{0C9D5FB1-21A1-4323-9EAA-372D36D58709}" type="presOf" srcId="{E390760E-F6D7-4335-BCE9-E65D54D7772A}" destId="{67D7318F-077F-4C4D-96E1-E63D00D7872F}" srcOrd="0" destOrd="0" presId="urn:microsoft.com/office/officeart/2005/8/layout/cycle1"/>
    <dgm:cxn modelId="{A3DAA0C9-1847-4BA3-BA51-C52C545742E1}" type="presOf" srcId="{BD284BB9-E1FD-4ED9-ACC9-C68D0A0B1371}" destId="{95B3A67E-BFF9-47F2-9B08-19FDE609F9CB}" srcOrd="0" destOrd="0" presId="urn:microsoft.com/office/officeart/2005/8/layout/cycle1"/>
    <dgm:cxn modelId="{33B2AF63-59CE-46EE-A2A5-F386B50DD464}" type="presOf" srcId="{1AF288A7-8B31-45FC-941B-500EE16E1CF4}" destId="{BFD5324D-D4A8-4321-90A1-45D29A6056EB}" srcOrd="0" destOrd="0" presId="urn:microsoft.com/office/officeart/2005/8/layout/cycle1"/>
    <dgm:cxn modelId="{2C6BD513-82A5-4E00-B79D-9CA03987B242}" type="presOf" srcId="{C9454E02-9F43-4707-BB68-423F59AE84C1}" destId="{7D2DEF55-9E91-4478-89B3-6B678E9ADCEA}" srcOrd="0" destOrd="0" presId="urn:microsoft.com/office/officeart/2005/8/layout/cycle1"/>
    <dgm:cxn modelId="{ED667262-F88A-49A4-996B-8667DFE27DDB}" srcId="{E390760E-F6D7-4335-BCE9-E65D54D7772A}" destId="{A6E56944-FD9F-4B3D-973A-B53D81213649}" srcOrd="3" destOrd="0" parTransId="{E81958F0-F538-4638-AF48-5FA39FD390D7}" sibTransId="{1AF288A7-8B31-45FC-941B-500EE16E1CF4}"/>
    <dgm:cxn modelId="{C58402AA-6190-4BCE-BDFF-4086E44BEB53}" type="presOf" srcId="{9D0E7E54-E2D7-4707-B77E-EDA95ED1A655}" destId="{AE91D187-83E5-4D53-99A5-240D9AD6E959}" srcOrd="0" destOrd="0" presId="urn:microsoft.com/office/officeart/2005/8/layout/cycle1"/>
    <dgm:cxn modelId="{E053FB3C-BD7D-407A-8757-FB7CE3C0B86C}" type="presOf" srcId="{A6E56944-FD9F-4B3D-973A-B53D81213649}" destId="{7F5EC7D5-24D5-45F7-B04F-45BBDE7548D4}" srcOrd="0" destOrd="0" presId="urn:microsoft.com/office/officeart/2005/8/layout/cycle1"/>
    <dgm:cxn modelId="{71AAF1B6-4473-4223-8AE7-84F3AA3F26B8}" srcId="{E390760E-F6D7-4335-BCE9-E65D54D7772A}" destId="{702FAA49-F9E8-433A-ADB3-9ADD175BBD1E}" srcOrd="0" destOrd="0" parTransId="{E31D2316-12C0-4773-8368-BA4113AAFE77}" sibTransId="{8F4BD1E5-ECFD-4D15-829E-662F400282F5}"/>
    <dgm:cxn modelId="{AF5E8171-EE1D-4109-95E4-EC028DAD9EAA}" srcId="{E390760E-F6D7-4335-BCE9-E65D54D7772A}" destId="{9D0E7E54-E2D7-4707-B77E-EDA95ED1A655}" srcOrd="2" destOrd="0" parTransId="{7D9E9FEE-8722-4559-ACE4-96B5A1153561}" sibTransId="{C9454E02-9F43-4707-BB68-423F59AE84C1}"/>
    <dgm:cxn modelId="{9CEF42A1-08A0-45D3-97F1-A4ADEAD3D94C}" type="presOf" srcId="{702FAA49-F9E8-433A-ADB3-9ADD175BBD1E}" destId="{7F8A4D3F-F49D-470A-B8EA-F9F94E202195}" srcOrd="0" destOrd="0" presId="urn:microsoft.com/office/officeart/2005/8/layout/cycle1"/>
    <dgm:cxn modelId="{F71CBE03-CEBA-4940-8F73-E603CD7055C5}" type="presOf" srcId="{3E6077EC-E92B-4546-98F9-384C133C1388}" destId="{3D8F71E2-63E1-455B-8F4B-7A58FBD5CEBC}" srcOrd="0" destOrd="0" presId="urn:microsoft.com/office/officeart/2005/8/layout/cycle1"/>
    <dgm:cxn modelId="{9BC165ED-59C6-4CB1-8162-E66ABB09467F}" type="presOf" srcId="{8F4BD1E5-ECFD-4D15-829E-662F400282F5}" destId="{1B8C6570-542B-4128-A893-C4FD0A1F9D14}" srcOrd="0" destOrd="0" presId="urn:microsoft.com/office/officeart/2005/8/layout/cycle1"/>
    <dgm:cxn modelId="{27AF2ADE-0195-4DC2-89E9-71DF688E83BF}" type="presParOf" srcId="{67D7318F-077F-4C4D-96E1-E63D00D7872F}" destId="{620E88CE-7D39-48A7-8623-EDDA5029EED7}" srcOrd="0" destOrd="0" presId="urn:microsoft.com/office/officeart/2005/8/layout/cycle1"/>
    <dgm:cxn modelId="{4E3DC7E1-20CA-494F-A8B2-5634E2CF700D}" type="presParOf" srcId="{67D7318F-077F-4C4D-96E1-E63D00D7872F}" destId="{7F8A4D3F-F49D-470A-B8EA-F9F94E202195}" srcOrd="1" destOrd="0" presId="urn:microsoft.com/office/officeart/2005/8/layout/cycle1"/>
    <dgm:cxn modelId="{FA607C7D-B7AD-4DEC-814C-480D39393440}" type="presParOf" srcId="{67D7318F-077F-4C4D-96E1-E63D00D7872F}" destId="{1B8C6570-542B-4128-A893-C4FD0A1F9D14}" srcOrd="2" destOrd="0" presId="urn:microsoft.com/office/officeart/2005/8/layout/cycle1"/>
    <dgm:cxn modelId="{1D788504-A1D0-4F47-A7BB-5421F0059861}" type="presParOf" srcId="{67D7318F-077F-4C4D-96E1-E63D00D7872F}" destId="{27DD2E77-9644-4FAD-B636-D65734FA2D3C}" srcOrd="3" destOrd="0" presId="urn:microsoft.com/office/officeart/2005/8/layout/cycle1"/>
    <dgm:cxn modelId="{613F5356-0BEF-49E8-98BA-3D8D7EACFF1C}" type="presParOf" srcId="{67D7318F-077F-4C4D-96E1-E63D00D7872F}" destId="{3D8F71E2-63E1-455B-8F4B-7A58FBD5CEBC}" srcOrd="4" destOrd="0" presId="urn:microsoft.com/office/officeart/2005/8/layout/cycle1"/>
    <dgm:cxn modelId="{BE4110AE-88C1-49C7-809F-EA2EE843DD98}" type="presParOf" srcId="{67D7318F-077F-4C4D-96E1-E63D00D7872F}" destId="{95B3A67E-BFF9-47F2-9B08-19FDE609F9CB}" srcOrd="5" destOrd="0" presId="urn:microsoft.com/office/officeart/2005/8/layout/cycle1"/>
    <dgm:cxn modelId="{8FF05E2F-315F-4D29-B4F0-5AFAC7EDCEBF}" type="presParOf" srcId="{67D7318F-077F-4C4D-96E1-E63D00D7872F}" destId="{AD4322E8-868D-46D4-99A8-240A16808C4B}" srcOrd="6" destOrd="0" presId="urn:microsoft.com/office/officeart/2005/8/layout/cycle1"/>
    <dgm:cxn modelId="{5A3B4F44-3A15-4141-92D3-6AC94959FCD6}" type="presParOf" srcId="{67D7318F-077F-4C4D-96E1-E63D00D7872F}" destId="{AE91D187-83E5-4D53-99A5-240D9AD6E959}" srcOrd="7" destOrd="0" presId="urn:microsoft.com/office/officeart/2005/8/layout/cycle1"/>
    <dgm:cxn modelId="{83E6A50F-08D8-4592-B0BF-2E5EF8538C1E}" type="presParOf" srcId="{67D7318F-077F-4C4D-96E1-E63D00D7872F}" destId="{7D2DEF55-9E91-4478-89B3-6B678E9ADCEA}" srcOrd="8" destOrd="0" presId="urn:microsoft.com/office/officeart/2005/8/layout/cycle1"/>
    <dgm:cxn modelId="{A8DF6CED-36B5-48D1-986E-546BF385B4F4}" type="presParOf" srcId="{67D7318F-077F-4C4D-96E1-E63D00D7872F}" destId="{B1B742B3-F4E0-489C-AD30-FB76A2E75D2C}" srcOrd="9" destOrd="0" presId="urn:microsoft.com/office/officeart/2005/8/layout/cycle1"/>
    <dgm:cxn modelId="{2A13E893-C8B2-4F13-8E16-AAB8424F9FE7}" type="presParOf" srcId="{67D7318F-077F-4C4D-96E1-E63D00D7872F}" destId="{7F5EC7D5-24D5-45F7-B04F-45BBDE7548D4}" srcOrd="10" destOrd="0" presId="urn:microsoft.com/office/officeart/2005/8/layout/cycle1"/>
    <dgm:cxn modelId="{B8EEFA4A-DACF-4E07-B89F-71AD6E379284}" type="presParOf" srcId="{67D7318F-077F-4C4D-96E1-E63D00D7872F}" destId="{BFD5324D-D4A8-4321-90A1-45D29A6056E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9973B-6761-436F-8AA6-BABAB703F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53315-DA39-4295-A5DE-7F8EFC1DF50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CB4C6-C473-41C3-9240-A4ADE13648E3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6908D-1901-4B1A-BD13-5D419E6119C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46125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53188" y="1600200"/>
            <a:ext cx="1828800" cy="502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66788" y="1600200"/>
            <a:ext cx="5334000" cy="502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66788" y="2362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00588" y="2362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600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23622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44" y="24155"/>
            <a:ext cx="2932443" cy="2036694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26506" y="2996952"/>
            <a:ext cx="3331096" cy="3861048"/>
          </a:xfrm>
        </p:spPr>
        <p:txBody>
          <a:bodyPr/>
          <a:lstStyle/>
          <a:p>
            <a:r>
              <a:rPr lang="tr-TR" dirty="0" smtClean="0"/>
              <a:t>ÖZGÜL ÖĞRENME GÜÇLÜĞÜ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1569368"/>
            <a:ext cx="7315200" cy="5288632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endParaRPr lang="tr-TR" dirty="0" smtClean="0"/>
          </a:p>
          <a:p>
            <a:pPr marL="0" indent="342900" algn="just">
              <a:spcBef>
                <a:spcPts val="0"/>
              </a:spcBef>
              <a:buNone/>
            </a:pPr>
            <a:r>
              <a:rPr lang="tr-TR" dirty="0" smtClean="0"/>
              <a:t> </a:t>
            </a:r>
            <a:r>
              <a:rPr lang="tr-TR" dirty="0" smtClean="0">
                <a:solidFill>
                  <a:schemeClr val="accent2"/>
                </a:solidFill>
              </a:rPr>
              <a:t>Noktalama  işaretlerini kullanmama, </a:t>
            </a:r>
            <a:r>
              <a:rPr lang="tr-TR" dirty="0" smtClean="0">
                <a:solidFill>
                  <a:srgbClr val="00B0F0"/>
                </a:solidFill>
              </a:rPr>
              <a:t>okurken yazıları takip edememe,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7030A0"/>
                </a:solidFill>
              </a:rPr>
              <a:t>eksik okuma ve ters yazma</a:t>
            </a:r>
            <a:r>
              <a:rPr lang="tr-TR" dirty="0" smtClean="0"/>
              <a:t> gibi belirtiler öğrenme güçlüğünün işaretleridir (</a:t>
            </a:r>
            <a:r>
              <a:rPr lang="tr-TR" dirty="0" err="1" smtClean="0"/>
              <a:t>Silver</a:t>
            </a:r>
            <a:r>
              <a:rPr lang="tr-TR" dirty="0" smtClean="0"/>
              <a:t> 1996).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Öğrenme güçlüğü olan çocuklarda uzun süreli bellekte belirgin bir sorun yoktur, geçmiş olayları rahatlıkla hatırlayabilirler.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5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>
                <a:solidFill>
                  <a:srgbClr val="FFC000"/>
                </a:solidFill>
              </a:rPr>
              <a:t>Sıklık Yaygınlık</a:t>
            </a:r>
            <a:endParaRPr lang="tr-TR" sz="3200" b="1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433464"/>
            <a:ext cx="8715436" cy="4424536"/>
          </a:xfrm>
        </p:spPr>
        <p:txBody>
          <a:bodyPr/>
          <a:lstStyle/>
          <a:p>
            <a:pPr algn="just">
              <a:buNone/>
            </a:pPr>
            <a:r>
              <a:rPr lang="tr-TR" sz="2800" dirty="0" smtClean="0"/>
              <a:t>	</a:t>
            </a:r>
            <a:r>
              <a:rPr lang="tr-TR" sz="2400" dirty="0" smtClean="0"/>
              <a:t>	 Araştırmalar öğrenme güçlüğünün </a:t>
            </a:r>
            <a:r>
              <a:rPr lang="tr-TR" sz="2400" b="1" dirty="0" smtClean="0">
                <a:solidFill>
                  <a:srgbClr val="0070C0"/>
                </a:solidFill>
              </a:rPr>
              <a:t>erkek çocuklarda</a:t>
            </a:r>
            <a:r>
              <a:rPr lang="tr-TR" sz="2400" dirty="0" smtClean="0"/>
              <a:t> daha sık rastlandığı görülmüştür. </a:t>
            </a:r>
          </a:p>
          <a:p>
            <a:pPr algn="just">
              <a:buNone/>
            </a:pPr>
            <a:endParaRPr lang="tr-TR" sz="2400" dirty="0" smtClean="0"/>
          </a:p>
          <a:p>
            <a:pPr algn="just">
              <a:buNone/>
            </a:pPr>
            <a:r>
              <a:rPr lang="tr-TR" sz="2400" dirty="0" smtClean="0"/>
              <a:t>		Yaygınlık ile ilgili rakamlar farklılık göstermesine rağmen </a:t>
            </a:r>
            <a:r>
              <a:rPr lang="tr-TR" sz="2400" b="1" dirty="0" smtClean="0"/>
              <a:t>öğrenme güçlüğü olan çocukların sayısının özel eğitimdeki en büyük grup olduğu ve özel eğitimde yaklaşık olarak % 50’lik bir dilimi kapsadığı belirtilmektedir. 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8"/>
            <a:ext cx="6934200" cy="1152128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Özgül Öğrenme Bozukluğu </a:t>
            </a:r>
            <a:r>
              <a:rPr lang="tr-TR" sz="3200" b="1" dirty="0" err="1" smtClean="0">
                <a:solidFill>
                  <a:srgbClr val="FFC000"/>
                </a:solidFill>
              </a:rPr>
              <a:t>Etyolojisi</a:t>
            </a:r>
            <a:r>
              <a:rPr lang="tr-TR" sz="3200" b="1" dirty="0" smtClean="0">
                <a:solidFill>
                  <a:srgbClr val="FFC000"/>
                </a:solidFill>
              </a:rPr>
              <a:t> </a:t>
            </a:r>
            <a:r>
              <a:rPr lang="tr-TR" sz="3200" dirty="0" smtClean="0">
                <a:solidFill>
                  <a:srgbClr val="FFC000"/>
                </a:solidFill>
              </a:rPr>
              <a:t/>
            </a:r>
            <a:br>
              <a:rPr lang="tr-TR" sz="3200" dirty="0" smtClean="0">
                <a:solidFill>
                  <a:srgbClr val="FFC000"/>
                </a:solidFill>
              </a:rPr>
            </a:b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84784"/>
            <a:ext cx="6934200" cy="4687416"/>
          </a:xfrm>
        </p:spPr>
        <p:txBody>
          <a:bodyPr/>
          <a:lstStyle/>
          <a:p>
            <a:pPr algn="just"/>
            <a:r>
              <a:rPr lang="tr-TR" sz="2000" b="1" dirty="0" smtClean="0">
                <a:solidFill>
                  <a:srgbClr val="FFC000"/>
                </a:solidFill>
              </a:rPr>
              <a:t>Beyin Hasarı:</a:t>
            </a:r>
            <a:r>
              <a:rPr lang="tr-TR" sz="2000" dirty="0" smtClean="0"/>
              <a:t> Doğum öncesi, doğum sonrası ve doğum sırasında yaşanılan problemler,</a:t>
            </a:r>
            <a:r>
              <a:rPr lang="tr-TR" sz="2000" b="1" dirty="0" smtClean="0"/>
              <a:t> </a:t>
            </a:r>
            <a:r>
              <a:rPr lang="tr-TR" sz="2000" dirty="0" smtClean="0"/>
              <a:t>bebeğin </a:t>
            </a:r>
            <a:r>
              <a:rPr lang="tr-TR" sz="2000" b="1" dirty="0" smtClean="0"/>
              <a:t>Merkezi Sinir sistemini (MSS) </a:t>
            </a:r>
            <a:r>
              <a:rPr lang="tr-TR" sz="2000" dirty="0" smtClean="0"/>
              <a:t>etkileyebilir ve risk faktörü oluşturabilir.</a:t>
            </a:r>
          </a:p>
          <a:p>
            <a:pPr algn="just"/>
            <a:endParaRPr lang="tr-TR" sz="2000" b="1" dirty="0" smtClean="0">
              <a:solidFill>
                <a:srgbClr val="FFC000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FFC000"/>
                </a:solidFill>
              </a:rPr>
              <a:t>Genetik Faktör:</a:t>
            </a:r>
            <a:r>
              <a:rPr lang="tr-TR" sz="2000" dirty="0" smtClean="0">
                <a:solidFill>
                  <a:srgbClr val="FFC000"/>
                </a:solidFill>
              </a:rPr>
              <a:t> </a:t>
            </a:r>
            <a:r>
              <a:rPr lang="tr-TR" sz="2000" dirty="0" smtClean="0"/>
              <a:t>Genetik faktörlerin </a:t>
            </a:r>
            <a:r>
              <a:rPr lang="tr-TR" sz="2000" b="1" dirty="0" smtClean="0"/>
              <a:t>beynin gelişimi, fonksiyonel formunu etkilediği</a:t>
            </a:r>
            <a:r>
              <a:rPr lang="tr-TR" sz="2000" dirty="0" smtClean="0"/>
              <a:t> ve bu sebeple öğrenme güçlüğünün bilişsel işlevleri ile ilgili etkilenmeye yol açtığı kabul görmektedir. İkiz çalışmaları öğrenme bozukluğunun genetik bir bozukluk olduğu düşüncesini desteklemektedir. Çeşitli </a:t>
            </a:r>
            <a:r>
              <a:rPr lang="tr-TR" sz="2000" dirty="0" err="1" smtClean="0"/>
              <a:t>çalışma</a:t>
            </a:r>
            <a:r>
              <a:rPr lang="tr-TR" sz="2000" u="sng" dirty="0" err="1" smtClean="0"/>
              <a:t>tek</a:t>
            </a:r>
            <a:r>
              <a:rPr lang="tr-TR" sz="2000" u="sng" dirty="0" smtClean="0"/>
              <a:t> yumurta ikizlerinde </a:t>
            </a:r>
            <a:r>
              <a:rPr lang="tr-TR" sz="2000" u="sng" dirty="0" err="1" smtClean="0"/>
              <a:t>konkordans</a:t>
            </a:r>
            <a:r>
              <a:rPr lang="tr-TR" sz="2000" u="sng" dirty="0" smtClean="0"/>
              <a:t> oranı % 68, çift yumurta ikizlerinde % 38</a:t>
            </a:r>
            <a:r>
              <a:rPr lang="tr-TR" sz="2000" dirty="0" smtClean="0"/>
              <a:t>larda olarak verilmektedir (Doğan, 2012).</a:t>
            </a:r>
          </a:p>
          <a:p>
            <a:pPr>
              <a:lnSpc>
                <a:spcPct val="80000"/>
              </a:lnSpc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214422"/>
            <a:ext cx="8215370" cy="4687416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tr-TR" sz="2000" dirty="0" smtClean="0"/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/>
              <a:t>Nörolojik fonksiyonlardaki bozukluk, bilgi işleme modeli, algısal bozukluklar,  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/>
              <a:t>yakın akraba evlilikleri, genetik, </a:t>
            </a:r>
            <a:r>
              <a:rPr lang="tr-TR" sz="2000" dirty="0" err="1" smtClean="0"/>
              <a:t>metabolik</a:t>
            </a:r>
            <a:r>
              <a:rPr lang="tr-TR" sz="2000" dirty="0" smtClean="0"/>
              <a:t> hastalıklar, 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/>
              <a:t>gebelik sırasında bakımın yetersizliği, 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/>
              <a:t>ilaç, alkol, sigara ve madde kullanımı,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/>
              <a:t>doğum </a:t>
            </a:r>
            <a:r>
              <a:rPr lang="tr-TR" sz="2000" dirty="0" err="1" smtClean="0"/>
              <a:t>anoksisi</a:t>
            </a:r>
            <a:r>
              <a:rPr lang="tr-TR" sz="2000" dirty="0" smtClean="0"/>
              <a:t>, doğum sonrası hastalıklar, 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/>
              <a:t>Merkezi Sinir Sistemi (MSS) enfeksiyonları, grip virüsleri, kurşun zehirlenmesi, 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/>
              <a:t>erken çocukluk döneminde uzun süreli beslenme yetersizlikleri vb. etmenler yer almaktadır (Demir, 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2656"/>
            <a:ext cx="6934200" cy="100811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C000"/>
                </a:solidFill>
              </a:rPr>
              <a:t/>
            </a:r>
            <a:br>
              <a:rPr lang="tr-TR" sz="3600" b="1" dirty="0" smtClean="0">
                <a:solidFill>
                  <a:srgbClr val="FFC000"/>
                </a:solidFill>
              </a:rPr>
            </a:br>
            <a:r>
              <a:rPr lang="tr-TR" sz="3600" b="1" dirty="0" err="1" smtClean="0">
                <a:solidFill>
                  <a:srgbClr val="FFC000"/>
                </a:solidFill>
              </a:rPr>
              <a:t>Dsm</a:t>
            </a:r>
            <a:r>
              <a:rPr lang="tr-TR" sz="3600" b="1" dirty="0" smtClean="0">
                <a:solidFill>
                  <a:srgbClr val="FFC000"/>
                </a:solidFill>
              </a:rPr>
              <a:t>-V Tanı Ölçütleri </a:t>
            </a:r>
            <a:r>
              <a:rPr lang="tr-TR" sz="3600" dirty="0" smtClean="0">
                <a:solidFill>
                  <a:srgbClr val="FFC000"/>
                </a:solidFill>
              </a:rPr>
              <a:t/>
            </a:r>
            <a:br>
              <a:rPr lang="tr-TR" sz="3600" dirty="0" smtClean="0">
                <a:solidFill>
                  <a:srgbClr val="FFC000"/>
                </a:solidFill>
              </a:rPr>
            </a:b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0768"/>
            <a:ext cx="6934200" cy="4831432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tr-TR" sz="2000" dirty="0" smtClean="0"/>
              <a:t>Gerekli girişimlerde bulunulmuş olmasına karşın, </a:t>
            </a:r>
            <a:r>
              <a:rPr lang="tr-TR" sz="2000" dirty="0" smtClean="0">
                <a:solidFill>
                  <a:srgbClr val="FF0000"/>
                </a:solidFill>
              </a:rPr>
              <a:t>en az altı aydır süren aşağıdaki belirtilerden en az birinin varlığı ile belirli, </a:t>
            </a:r>
            <a:r>
              <a:rPr lang="tr-TR" sz="2000" dirty="0" smtClean="0"/>
              <a:t>öğrenme ve okul becerilerini kullanma güçlükleri: </a:t>
            </a:r>
          </a:p>
          <a:p>
            <a:pPr marL="457200" indent="-457200">
              <a:buAutoNum type="alphaUcPeriod"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1.</a:t>
            </a:r>
            <a:r>
              <a:rPr lang="tr-TR" sz="2000" dirty="0" smtClean="0"/>
              <a:t> Sözcük okumanın yanlış ya da yavaş ve çok çaba gerektiriyor olması. </a:t>
            </a:r>
          </a:p>
          <a:p>
            <a:pPr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2.</a:t>
            </a:r>
            <a:r>
              <a:rPr lang="tr-TR" sz="2000" dirty="0" smtClean="0"/>
              <a:t> Okunanın anlamını anlama güçlüğü. </a:t>
            </a:r>
          </a:p>
          <a:p>
            <a:pPr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3. </a:t>
            </a:r>
            <a:r>
              <a:rPr lang="tr-TR" sz="2000" dirty="0" smtClean="0"/>
              <a:t>Harf harf söyleme/yazma güçlükleri. </a:t>
            </a:r>
          </a:p>
          <a:p>
            <a:pPr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4. </a:t>
            </a:r>
            <a:r>
              <a:rPr lang="tr-TR" sz="2000" dirty="0" smtClean="0"/>
              <a:t>Yazılı anlatım güçlükleri. </a:t>
            </a:r>
          </a:p>
          <a:p>
            <a:pPr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5. </a:t>
            </a:r>
            <a:r>
              <a:rPr lang="tr-TR" sz="2000" dirty="0" smtClean="0"/>
              <a:t>Sayı algısı sayı gerçekleri ya da hesaplama güçlükleri.</a:t>
            </a:r>
          </a:p>
          <a:p>
            <a:pPr>
              <a:buNone/>
            </a:pPr>
            <a:r>
              <a:rPr lang="tr-TR" sz="2000" dirty="0" smtClean="0">
                <a:solidFill>
                  <a:srgbClr val="FFC000"/>
                </a:solidFill>
              </a:rPr>
              <a:t>6. </a:t>
            </a:r>
            <a:r>
              <a:rPr lang="tr-TR" sz="2000" dirty="0" smtClean="0"/>
              <a:t>Sayısal akıl yürütme güçlükleri.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36638"/>
            <a:ext cx="6934200" cy="71596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C000"/>
                </a:solidFill>
              </a:rPr>
              <a:t/>
            </a:r>
            <a:br>
              <a:rPr lang="tr-TR" sz="3600" b="1" dirty="0" smtClean="0">
                <a:solidFill>
                  <a:srgbClr val="FFC000"/>
                </a:solidFill>
              </a:rPr>
            </a:br>
            <a:r>
              <a:rPr lang="tr-TR" sz="3600" b="1" dirty="0" err="1" smtClean="0">
                <a:solidFill>
                  <a:srgbClr val="FFC000"/>
                </a:solidFill>
              </a:rPr>
              <a:t>Dsm</a:t>
            </a:r>
            <a:r>
              <a:rPr lang="tr-TR" sz="3600" b="1" dirty="0" smtClean="0">
                <a:solidFill>
                  <a:srgbClr val="FFC000"/>
                </a:solidFill>
              </a:rPr>
              <a:t>-V Tanı Ölçütleri </a:t>
            </a:r>
            <a:r>
              <a:rPr lang="tr-TR" sz="3600" dirty="0" smtClean="0">
                <a:solidFill>
                  <a:srgbClr val="FFC000"/>
                </a:solidFill>
              </a:rPr>
              <a:t/>
            </a:r>
            <a:br>
              <a:rPr lang="tr-TR" sz="3600" dirty="0" smtClean="0">
                <a:solidFill>
                  <a:srgbClr val="FFC000"/>
                </a:solidFill>
              </a:rPr>
            </a:b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algn="just">
              <a:buNone/>
            </a:pPr>
            <a:r>
              <a:rPr lang="tr-TR" sz="2000" b="1" dirty="0" smtClean="0">
                <a:solidFill>
                  <a:srgbClr val="FFC000"/>
                </a:solidFill>
              </a:rPr>
              <a:t>	B.</a:t>
            </a:r>
            <a:r>
              <a:rPr lang="tr-TR" sz="2000" dirty="0" smtClean="0">
                <a:solidFill>
                  <a:srgbClr val="FFC000"/>
                </a:solidFill>
              </a:rPr>
              <a:t> </a:t>
            </a:r>
            <a:r>
              <a:rPr lang="tr-TR" sz="2000" dirty="0" smtClean="0"/>
              <a:t>Etkilenen okul becerileri, kişisel olarak uygulanan geçerli başarı ölçümleri ve kapsamlı klinik değerlendirme ile doğrulandığı üzere, </a:t>
            </a:r>
            <a:r>
              <a:rPr lang="tr-TR" sz="2000" b="1" dirty="0" smtClean="0"/>
              <a:t>kişinin kronolojik yaşına göre beklenenden önemli ölçüde ve ölçülebilir derecede altındadır</a:t>
            </a:r>
            <a:r>
              <a:rPr lang="tr-TR" sz="2000" dirty="0" smtClean="0"/>
              <a:t> ve okul ya da işle ilgili başarıyı ya da günlük yaşam etkinliklerini ileri derecede bozar.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36638"/>
            <a:ext cx="6934200" cy="71596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C000"/>
                </a:solidFill>
              </a:rPr>
              <a:t/>
            </a:r>
            <a:br>
              <a:rPr lang="tr-TR" sz="3600" b="1" dirty="0" smtClean="0">
                <a:solidFill>
                  <a:srgbClr val="FFC000"/>
                </a:solidFill>
              </a:rPr>
            </a:br>
            <a:r>
              <a:rPr lang="tr-TR" sz="3600" b="1" dirty="0" err="1" smtClean="0">
                <a:solidFill>
                  <a:srgbClr val="FFC000"/>
                </a:solidFill>
              </a:rPr>
              <a:t>Dsm</a:t>
            </a:r>
            <a:r>
              <a:rPr lang="tr-TR" sz="3600" b="1" dirty="0" smtClean="0">
                <a:solidFill>
                  <a:srgbClr val="FFC000"/>
                </a:solidFill>
              </a:rPr>
              <a:t>-V Tanı Ölçütleri </a:t>
            </a:r>
            <a:r>
              <a:rPr lang="tr-TR" sz="3600" dirty="0" smtClean="0">
                <a:solidFill>
                  <a:srgbClr val="FFC000"/>
                </a:solidFill>
              </a:rPr>
              <a:t/>
            </a:r>
            <a:br>
              <a:rPr lang="tr-TR" sz="3600" dirty="0" smtClean="0">
                <a:solidFill>
                  <a:srgbClr val="FFC000"/>
                </a:solidFill>
              </a:rPr>
            </a:b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071678"/>
            <a:ext cx="6934200" cy="4267200"/>
          </a:xfrm>
        </p:spPr>
        <p:txBody>
          <a:bodyPr/>
          <a:lstStyle/>
          <a:p>
            <a:pPr algn="just">
              <a:buNone/>
            </a:pPr>
            <a:r>
              <a:rPr lang="tr-TR" sz="2000" dirty="0" smtClean="0"/>
              <a:t>	 </a:t>
            </a:r>
            <a:r>
              <a:rPr lang="tr-TR" sz="2000" b="1" dirty="0" smtClean="0">
                <a:solidFill>
                  <a:srgbClr val="FFC000"/>
                </a:solidFill>
              </a:rPr>
              <a:t>C.</a:t>
            </a:r>
            <a:r>
              <a:rPr lang="tr-TR" sz="2000" dirty="0" smtClean="0"/>
              <a:t> Öğrenme güçlükleri okul yıllarında başlar, ancak etkilenen okul becerileriyle ilgili gerçekler, </a:t>
            </a:r>
            <a:r>
              <a:rPr lang="tr-TR" sz="2000" b="1" dirty="0" smtClean="0"/>
              <a:t>kişinin sınırlı yeterliğini aşmadıkça tam olarak kendini göstermeyebilir.</a:t>
            </a: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36638"/>
            <a:ext cx="6934200" cy="71596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C000"/>
                </a:solidFill>
              </a:rPr>
              <a:t/>
            </a:r>
            <a:br>
              <a:rPr lang="tr-TR" sz="3600" b="1" dirty="0" smtClean="0">
                <a:solidFill>
                  <a:srgbClr val="FFC000"/>
                </a:solidFill>
              </a:rPr>
            </a:br>
            <a:r>
              <a:rPr lang="tr-TR" sz="3600" b="1" dirty="0" err="1" smtClean="0">
                <a:solidFill>
                  <a:srgbClr val="FFC000"/>
                </a:solidFill>
              </a:rPr>
              <a:t>Dsm</a:t>
            </a:r>
            <a:r>
              <a:rPr lang="tr-TR" sz="3600" b="1" dirty="0" smtClean="0">
                <a:solidFill>
                  <a:srgbClr val="FFC000"/>
                </a:solidFill>
              </a:rPr>
              <a:t>-V Tanı Ölçütleri </a:t>
            </a:r>
            <a:r>
              <a:rPr lang="tr-TR" sz="3600" dirty="0" smtClean="0">
                <a:solidFill>
                  <a:srgbClr val="FFC000"/>
                </a:solidFill>
              </a:rPr>
              <a:t/>
            </a:r>
            <a:br>
              <a:rPr lang="tr-TR" sz="3600" dirty="0" smtClean="0">
                <a:solidFill>
                  <a:srgbClr val="FFC000"/>
                </a:solidFill>
              </a:rPr>
            </a:b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algn="just">
              <a:buNone/>
            </a:pPr>
            <a:r>
              <a:rPr lang="tr-TR" sz="2000" dirty="0" smtClean="0"/>
              <a:t>	</a:t>
            </a:r>
            <a:r>
              <a:rPr lang="tr-TR" sz="2000" dirty="0" smtClean="0">
                <a:solidFill>
                  <a:srgbClr val="FFC000"/>
                </a:solidFill>
              </a:rPr>
              <a:t> </a:t>
            </a:r>
            <a:r>
              <a:rPr lang="tr-TR" sz="2000" b="1" dirty="0" smtClean="0">
                <a:solidFill>
                  <a:srgbClr val="FFC000"/>
                </a:solidFill>
              </a:rPr>
              <a:t>D.</a:t>
            </a:r>
            <a:r>
              <a:rPr lang="tr-TR" sz="2000" dirty="0" smtClean="0">
                <a:solidFill>
                  <a:srgbClr val="FFC000"/>
                </a:solidFill>
              </a:rPr>
              <a:t> </a:t>
            </a:r>
            <a:r>
              <a:rPr lang="tr-TR" sz="2000" b="1" dirty="0" smtClean="0"/>
              <a:t>Öğrenme güçlükleri</a:t>
            </a:r>
            <a:r>
              <a:rPr lang="tr-TR" sz="2000" dirty="0" smtClean="0"/>
              <a:t>;</a:t>
            </a:r>
          </a:p>
          <a:p>
            <a:pPr algn="just">
              <a:buNone/>
            </a:pPr>
            <a:endParaRPr lang="tr-TR" sz="2000" dirty="0" smtClean="0"/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/>
              <a:t> anlıksal yeti yitimleri,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/>
              <a:t> düzeltilmemiş görme ya da duyma keskinliği, 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/>
              <a:t>diğer ruhsal ve sinirsel bozukluklar, 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/>
              <a:t>ruhsal toplumsal güçlükler, 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b="1" dirty="0" smtClean="0"/>
              <a:t>okulda kullanılan dili tam bilmeme</a:t>
            </a:r>
            <a:r>
              <a:rPr lang="tr-TR" sz="2000" dirty="0" smtClean="0"/>
              <a:t> ya da </a:t>
            </a:r>
          </a:p>
          <a:p>
            <a:pPr algn="just">
              <a:buFont typeface="Arial" pitchFamily="34" charset="0"/>
              <a:buChar char="•"/>
            </a:pPr>
            <a:r>
              <a:rPr lang="tr-TR" sz="2000" dirty="0" smtClean="0"/>
              <a:t>eğitsel yönergelerin yetersizliği ile en iyi açıklanabilir (Kaya, 2013).</a:t>
            </a:r>
          </a:p>
          <a:p>
            <a:pPr>
              <a:buNone/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1066800" y="746124"/>
            <a:ext cx="7772400" cy="1170707"/>
          </a:xfrm>
        </p:spPr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/>
            </a:r>
            <a:br>
              <a:rPr lang="tr-TR" b="1" dirty="0" smtClean="0">
                <a:solidFill>
                  <a:srgbClr val="FFC000"/>
                </a:solidFill>
              </a:rPr>
            </a:br>
            <a:r>
              <a:rPr lang="tr-TR" b="1" dirty="0" smtClean="0">
                <a:solidFill>
                  <a:srgbClr val="FFC000"/>
                </a:solidFill>
              </a:rPr>
              <a:t/>
            </a:r>
            <a:br>
              <a:rPr lang="tr-TR" b="1" dirty="0" smtClean="0">
                <a:solidFill>
                  <a:srgbClr val="FFC000"/>
                </a:solidFill>
              </a:rPr>
            </a:br>
            <a:r>
              <a:rPr lang="tr-TR" b="1" dirty="0" smtClean="0">
                <a:solidFill>
                  <a:srgbClr val="FFC000"/>
                </a:solidFill>
              </a:rPr>
              <a:t>			Özgül Öğrenme Güçlüğü </a:t>
            </a:r>
            <a:br>
              <a:rPr lang="tr-TR" b="1" dirty="0" smtClean="0">
                <a:solidFill>
                  <a:srgbClr val="FFC000"/>
                </a:solidFill>
              </a:rPr>
            </a:br>
            <a:r>
              <a:rPr lang="tr-TR" b="1" dirty="0" smtClean="0">
                <a:solidFill>
                  <a:srgbClr val="FFC000"/>
                </a:solidFill>
              </a:rPr>
              <a:t>Alt Tipleri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36638"/>
            <a:ext cx="6934200" cy="715962"/>
          </a:xfrm>
        </p:spPr>
        <p:txBody>
          <a:bodyPr/>
          <a:lstStyle/>
          <a:p>
            <a:r>
              <a:rPr lang="tr-TR" sz="4000" b="1" dirty="0" smtClean="0"/>
              <a:t>	ÖĞRENME </a:t>
            </a:r>
            <a:endParaRPr lang="en-US" sz="40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sz="2000" dirty="0" smtClean="0"/>
          </a:p>
          <a:p>
            <a:pPr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smtClean="0"/>
              <a:t>	Öğrenme yaşamımızdaki yeri nedeniyle; </a:t>
            </a:r>
            <a:r>
              <a:rPr lang="tr-TR" sz="2000" dirty="0" smtClean="0">
                <a:solidFill>
                  <a:schemeClr val="accent2"/>
                </a:solidFill>
              </a:rPr>
              <a:t>çevremizi algılama ve anlamlandırma</a:t>
            </a:r>
            <a:r>
              <a:rPr lang="tr-TR" sz="2000" dirty="0" smtClean="0"/>
              <a:t>, </a:t>
            </a:r>
            <a:r>
              <a:rPr lang="tr-TR" sz="2000" dirty="0" smtClean="0">
                <a:solidFill>
                  <a:schemeClr val="accent2"/>
                </a:solidFill>
              </a:rPr>
              <a:t>kişinin kendini denetlemesi ve sınırlandırması, uyaranları izleyip uygun tepkiler verebilmesini</a:t>
            </a:r>
            <a:r>
              <a:rPr lang="tr-TR" sz="2000" dirty="0" smtClean="0"/>
              <a:t> sağlayan </a:t>
            </a:r>
            <a:r>
              <a:rPr lang="tr-TR" sz="2000" b="1" dirty="0" smtClean="0"/>
              <a:t>kendine özgü sistemi olan bir mekanizma</a:t>
            </a:r>
            <a:r>
              <a:rPr lang="tr-TR" sz="2000" dirty="0" smtClean="0"/>
              <a:t>dır. Bu nedenle, </a:t>
            </a:r>
            <a:r>
              <a:rPr lang="tr-TR" sz="2000" i="1" u="sng" dirty="0" smtClean="0"/>
              <a:t>mekanizmada oluşabilecek bir aksaklık kişinin tüm yaşam alanlarını tehdit etmektedir.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51520" y="836712"/>
          <a:ext cx="8030468" cy="57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36638"/>
            <a:ext cx="6934200" cy="1024210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C000"/>
                </a:solidFill>
              </a:rPr>
              <a:t>Özgül Öğrenme Güçlüğü </a:t>
            </a:r>
            <a:br>
              <a:rPr lang="tr-TR" sz="3600" b="1" dirty="0" smtClean="0">
                <a:solidFill>
                  <a:srgbClr val="FFC000"/>
                </a:solidFill>
              </a:rPr>
            </a:br>
            <a:r>
              <a:rPr lang="tr-TR" sz="3600" b="1" dirty="0" smtClean="0">
                <a:solidFill>
                  <a:srgbClr val="FFC000"/>
                </a:solidFill>
              </a:rPr>
              <a:t>Alt Tipleri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72816"/>
            <a:ext cx="6934200" cy="4399384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/>
              <a:t>	</a:t>
            </a:r>
            <a:endParaRPr lang="tr-TR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tr-TR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tr-TR" sz="2000" b="1" dirty="0" smtClean="0">
                <a:solidFill>
                  <a:srgbClr val="FFC000"/>
                </a:solidFill>
              </a:rPr>
              <a:t>	</a:t>
            </a:r>
            <a:r>
              <a:rPr lang="tr-TR" b="1" dirty="0" smtClean="0">
                <a:solidFill>
                  <a:srgbClr val="FFC000"/>
                </a:solidFill>
              </a:rPr>
              <a:t>Okuma güçlüğü ile giden; (</a:t>
            </a:r>
            <a:r>
              <a:rPr lang="tr-TR" b="1" dirty="0" err="1" smtClean="0">
                <a:solidFill>
                  <a:srgbClr val="FFC000"/>
                </a:solidFill>
              </a:rPr>
              <a:t>disleksi</a:t>
            </a:r>
            <a:r>
              <a:rPr lang="tr-TR" b="1" dirty="0" smtClean="0">
                <a:solidFill>
                  <a:srgbClr val="FFC000"/>
                </a:solidFill>
              </a:rPr>
              <a:t>)</a:t>
            </a:r>
          </a:p>
          <a:p>
            <a:pPr>
              <a:buNone/>
            </a:pPr>
            <a:endParaRPr lang="tr-TR" sz="2800" b="1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Sözcük okuma </a:t>
            </a:r>
            <a:r>
              <a:rPr lang="tr-TR" sz="2800" dirty="0" smtClean="0">
                <a:solidFill>
                  <a:srgbClr val="FF0000"/>
                </a:solidFill>
              </a:rPr>
              <a:t>yanlışları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Okuma hızı ve akıcılığı </a:t>
            </a:r>
            <a:r>
              <a:rPr lang="tr-TR" sz="2800" dirty="0" smtClean="0">
                <a:solidFill>
                  <a:srgbClr val="FF0000"/>
                </a:solidFill>
              </a:rPr>
              <a:t>yavaş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Okuduğunu anlama </a:t>
            </a:r>
            <a:r>
              <a:rPr lang="tr-TR" sz="2800" dirty="0" smtClean="0">
                <a:solidFill>
                  <a:srgbClr val="FF0000"/>
                </a:solidFill>
              </a:rPr>
              <a:t>az</a:t>
            </a:r>
            <a:endParaRPr lang="tr-TR" sz="2800" dirty="0" smtClean="0"/>
          </a:p>
          <a:p>
            <a:pPr>
              <a:buNone/>
            </a:pPr>
            <a:r>
              <a:rPr lang="tr-TR" sz="2800" b="1" dirty="0" smtClean="0">
                <a:solidFill>
                  <a:srgbClr val="FFC000"/>
                </a:solidFill>
              </a:rPr>
              <a:t>	</a:t>
            </a:r>
            <a:endParaRPr lang="tr-T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92696"/>
            <a:ext cx="6934200" cy="864096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Okuma güçlüğü ile giden; (</a:t>
            </a:r>
            <a:r>
              <a:rPr lang="tr-TR" sz="3200" b="1" dirty="0" err="1" smtClean="0">
                <a:solidFill>
                  <a:srgbClr val="FFC000"/>
                </a:solidFill>
              </a:rPr>
              <a:t>disleksi</a:t>
            </a:r>
            <a:r>
              <a:rPr lang="tr-TR" sz="3200" b="1" dirty="0" smtClean="0">
                <a:solidFill>
                  <a:srgbClr val="FFC000"/>
                </a:solidFill>
              </a:rPr>
              <a:t>)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0768"/>
            <a:ext cx="6934200" cy="4831432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>
                <a:solidFill>
                  <a:srgbClr val="FFC000"/>
                </a:solidFill>
              </a:rPr>
              <a:t>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000" dirty="0" smtClean="0"/>
              <a:t>Harfler ve kelimelerin karıştırılması ve tersten algılanmasıdır.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000" dirty="0" smtClean="0"/>
              <a:t>Okuma ve konuşmada zorluk yaşarlar.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000" dirty="0" smtClean="0"/>
              <a:t> Okumada yaşıtlarına göre daha geriden takip ederler.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000" dirty="0" smtClean="0"/>
              <a:t>Genellikle ilkokula başlama dönemlerinde fark edilirler.</a:t>
            </a:r>
          </a:p>
          <a:p>
            <a:pPr marL="0" algn="just">
              <a:spcBef>
                <a:spcPts val="0"/>
              </a:spcBef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3074" name="Picture 2" descr="C:\Users\Thsk\Desktop\otizm\özgül öğrenme güçlüğü\dyslex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509587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260648"/>
            <a:ext cx="6719664" cy="5407496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/>
              <a:t>	</a:t>
            </a:r>
            <a:endParaRPr lang="tr-TR" sz="2000" b="1" dirty="0" smtClean="0">
              <a:solidFill>
                <a:srgbClr val="FFC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00" dirty="0" smtClean="0"/>
              <a:t>Okurken yerleri kaybeder, satır atlar ya da aynı satırı tekrar okur.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tr-TR" sz="20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00" dirty="0" smtClean="0"/>
              <a:t>Bazı harfleri öğrenmekte zorlanırlar. Harfin şekli ile sesini birleştiremez.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tr-TR" sz="20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00" dirty="0" smtClean="0"/>
              <a:t>Okurken hece ekleyip çıkartabilirler. Uydurabilirler.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tr-TR" sz="20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00" dirty="0" smtClean="0"/>
              <a:t>Ters okuyabilirler ( ev/ve –en/ne vb.)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tr-TR" sz="20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00" dirty="0" smtClean="0"/>
              <a:t>Okuduğu parçanın anlamını anlamakta ve parçayla ilgili sorulara cevap vermekte zorlanırlar.</a:t>
            </a:r>
          </a:p>
          <a:p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36638"/>
            <a:ext cx="6934200" cy="1024210"/>
          </a:xfrm>
        </p:spPr>
        <p:txBody>
          <a:bodyPr/>
          <a:lstStyle/>
          <a:p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72816"/>
            <a:ext cx="6934200" cy="4399384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/>
              <a:t>	</a:t>
            </a:r>
            <a:endParaRPr lang="tr-TR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tr-TR" sz="2000" b="1" dirty="0" smtClean="0">
              <a:solidFill>
                <a:srgbClr val="FFC000"/>
              </a:solidFill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FFC000"/>
                </a:solidFill>
              </a:rPr>
              <a:t>	</a:t>
            </a:r>
            <a:endParaRPr lang="tr-TR" sz="2000" b="1" dirty="0" smtClean="0">
              <a:latin typeface="Comic Sans MS" pitchFamily="66" charset="0"/>
            </a:endParaRPr>
          </a:p>
          <a:p>
            <a:pPr>
              <a:buNone/>
            </a:pPr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C:\Users\Thsk\Desktop\otizm\özgül öğrenme güçlüğü\disleksi8_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20688"/>
            <a:ext cx="7308304" cy="509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267744" y="1340768"/>
            <a:ext cx="6014244" cy="4267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Harf harf söyleme/yazma </a:t>
            </a:r>
            <a:r>
              <a:rPr lang="tr-TR" sz="2000" dirty="0" smtClean="0">
                <a:solidFill>
                  <a:srgbClr val="FF0000"/>
                </a:solidFill>
              </a:rPr>
              <a:t>yanlışları</a:t>
            </a: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Dil bilgisi ve noktalama </a:t>
            </a:r>
            <a:r>
              <a:rPr lang="tr-TR" sz="2000" dirty="0" smtClean="0">
                <a:solidFill>
                  <a:srgbClr val="FF0000"/>
                </a:solidFill>
              </a:rPr>
              <a:t>yanlışları</a:t>
            </a: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Yazılı anlatımın açıklığı ya da düzenin </a:t>
            </a:r>
            <a:r>
              <a:rPr lang="tr-TR" sz="2000" dirty="0" smtClean="0">
                <a:solidFill>
                  <a:srgbClr val="FF0000"/>
                </a:solidFill>
              </a:rPr>
              <a:t>bozukluğu</a:t>
            </a:r>
            <a:br>
              <a:rPr lang="tr-TR" sz="2000" dirty="0" smtClean="0">
                <a:solidFill>
                  <a:srgbClr val="FF0000"/>
                </a:solidFill>
              </a:rPr>
            </a:br>
            <a:endParaRPr lang="tr-TR" sz="2000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194589" y="1052736"/>
            <a:ext cx="6265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latin typeface="+mj-lt"/>
              </a:rPr>
              <a:t>Yazılı anlatım güçlüğü (</a:t>
            </a:r>
            <a:r>
              <a:rPr lang="tr-TR" sz="3200" b="1" dirty="0" err="1" smtClean="0">
                <a:solidFill>
                  <a:srgbClr val="FFC000"/>
                </a:solidFill>
                <a:latin typeface="+mj-lt"/>
              </a:rPr>
              <a:t>disgrafi</a:t>
            </a:r>
            <a:r>
              <a:rPr lang="tr-TR" sz="3200" b="1" dirty="0" smtClean="0">
                <a:solidFill>
                  <a:srgbClr val="FFC000"/>
                </a:solidFill>
                <a:latin typeface="+mj-lt"/>
              </a:rPr>
              <a:t>)</a:t>
            </a:r>
          </a:p>
          <a:p>
            <a:endParaRPr lang="tr-TR" dirty="0"/>
          </a:p>
        </p:txBody>
      </p:sp>
      <p:pic>
        <p:nvPicPr>
          <p:cNvPr id="5" name="Picture 2" descr="C:\Users\Thsk\Desktop\otizm\özgül öğrenme güçlüğü\imagesca5bh2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4878288" cy="255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36638"/>
            <a:ext cx="6934200" cy="1024210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C000"/>
                </a:solidFill>
              </a:rPr>
              <a:t>Yazılı anlatım güçlüğü (</a:t>
            </a:r>
            <a:r>
              <a:rPr lang="tr-TR" sz="3600" b="1" dirty="0" err="1" smtClean="0">
                <a:solidFill>
                  <a:srgbClr val="FFC000"/>
                </a:solidFill>
              </a:rPr>
              <a:t>disgrafi</a:t>
            </a:r>
            <a:r>
              <a:rPr lang="tr-TR" sz="3600" b="1" dirty="0" smtClean="0">
                <a:solidFill>
                  <a:srgbClr val="FFC000"/>
                </a:solidFill>
              </a:rPr>
              <a:t>)</a:t>
            </a:r>
            <a:br>
              <a:rPr lang="tr-TR" sz="3600" b="1" dirty="0" smtClean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72816"/>
            <a:ext cx="6934200" cy="4399384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/>
              <a:t>	</a:t>
            </a:r>
            <a:endParaRPr lang="tr-TR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tr-TR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tr-TR" sz="2000" b="1" dirty="0" smtClean="0">
                <a:solidFill>
                  <a:srgbClr val="FFC000"/>
                </a:solidFill>
              </a:rPr>
              <a:t>	</a:t>
            </a:r>
            <a:endParaRPr lang="tr-TR" sz="2000" dirty="0" smtClean="0">
              <a:solidFill>
                <a:srgbClr val="FF0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286000" y="2132856"/>
            <a:ext cx="6318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dirty="0" smtClean="0"/>
              <a:t>Sınıftaki yaşıtlarına göre </a:t>
            </a:r>
            <a:r>
              <a:rPr lang="tr-TR" b="1" dirty="0" smtClean="0"/>
              <a:t>yazması yavaş,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Ø"/>
            </a:pPr>
            <a:endParaRPr lang="tr-TR" dirty="0" smtClean="0"/>
          </a:p>
          <a:p>
            <a:pPr mar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dirty="0" smtClean="0"/>
              <a:t>Bir kelimeyi birden parçaya bölerek yazar.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Yazma sorunları</a:t>
            </a:r>
            <a:r>
              <a:rPr lang="tr-TR" dirty="0" smtClean="0"/>
              <a:t> </a:t>
            </a:r>
            <a:r>
              <a:rPr lang="tr-TR" b="1" dirty="0" smtClean="0"/>
              <a:t>P,D,B,G,H,Y,S,Z,U gibi harfleri yazarken karıştırır ve ters yazar.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dirty="0" smtClean="0"/>
              <a:t>Bazı harfleri unutur bazılarını fazladan ekler.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b="1" dirty="0" smtClean="0"/>
              <a:t>Ayna hali </a:t>
            </a:r>
            <a:r>
              <a:rPr lang="tr-TR" dirty="0" smtClean="0"/>
              <a:t>yazabilir (PİLAT=TALİP)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Ø"/>
            </a:pPr>
            <a:endParaRPr lang="tr-TR" dirty="0" smtClean="0"/>
          </a:p>
          <a:p>
            <a:pPr indent="457200" algn="just"/>
            <a:endParaRPr lang="tr-TR" dirty="0" smtClean="0">
              <a:latin typeface="+mn-lt"/>
            </a:endParaRPr>
          </a:p>
          <a:p>
            <a:pPr indent="457200" algn="just"/>
            <a:endParaRPr lang="tr-TR" dirty="0" smtClean="0">
              <a:latin typeface="+mn-lt"/>
            </a:endParaRPr>
          </a:p>
          <a:p>
            <a:pPr indent="457200" algn="just"/>
            <a:endParaRPr lang="tr-T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-243408"/>
            <a:ext cx="6934200" cy="4680520"/>
          </a:xfrm>
        </p:spPr>
        <p:txBody>
          <a:bodyPr/>
          <a:lstStyle/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/>
              <a:t>Büyük küçük harflerle </a:t>
            </a:r>
            <a:r>
              <a:rPr lang="tr-TR" sz="2000" dirty="0" smtClean="0"/>
              <a:t>karışık yazar.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Yazarken </a:t>
            </a:r>
            <a:r>
              <a:rPr lang="tr-TR" sz="2000" b="1" dirty="0" smtClean="0"/>
              <a:t>harf/hece eksik bırakır</a:t>
            </a:r>
            <a:r>
              <a:rPr lang="tr-T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Yazarken kelime aralarında </a:t>
            </a:r>
            <a:r>
              <a:rPr lang="tr-TR" sz="2000" b="1" dirty="0" smtClean="0"/>
              <a:t>boşluk bırakmaz </a:t>
            </a:r>
            <a:r>
              <a:rPr lang="tr-TR" sz="2000" dirty="0" smtClean="0"/>
              <a:t>ya da heceleri ayrı ayrı(sil </a:t>
            </a:r>
            <a:r>
              <a:rPr lang="tr-TR" sz="2000" dirty="0" err="1" smtClean="0"/>
              <a:t>gi</a:t>
            </a:r>
            <a:r>
              <a:rPr lang="tr-TR" sz="2000" dirty="0" smtClean="0"/>
              <a:t>, </a:t>
            </a:r>
            <a:r>
              <a:rPr lang="tr-TR" sz="2000" dirty="0" err="1" smtClean="0"/>
              <a:t>ka</a:t>
            </a:r>
            <a:r>
              <a:rPr lang="tr-TR" sz="2000" dirty="0" smtClean="0"/>
              <a:t> </a:t>
            </a:r>
            <a:r>
              <a:rPr lang="tr-TR" sz="2000" dirty="0" err="1" smtClean="0"/>
              <a:t>lem</a:t>
            </a:r>
            <a:r>
              <a:rPr lang="tr-TR" sz="2000" dirty="0" smtClean="0"/>
              <a:t> vb.) yazar.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Sınıf düzeyine göre </a:t>
            </a:r>
            <a:r>
              <a:rPr lang="tr-TR" sz="2000" b="1" dirty="0" smtClean="0"/>
              <a:t>imla ve noktalama hataları</a:t>
            </a:r>
            <a:r>
              <a:rPr lang="tr-TR" sz="2000" dirty="0" smtClean="0"/>
              <a:t> yapar.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Yaşıtlarına göre </a:t>
            </a:r>
            <a:r>
              <a:rPr lang="tr-TR" sz="2000" b="1" dirty="0" smtClean="0"/>
              <a:t>insan resmi çizimleri kötü</a:t>
            </a:r>
            <a:r>
              <a:rPr lang="tr-TR" sz="2000" dirty="0" smtClean="0"/>
              <a:t>dür.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688"/>
            <a:ext cx="6934200" cy="1296144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Sayısal hesaplama güçlüğü ile giden;(</a:t>
            </a:r>
            <a:r>
              <a:rPr lang="tr-TR" sz="3200" b="1" dirty="0" err="1" smtClean="0">
                <a:solidFill>
                  <a:srgbClr val="FFC000"/>
                </a:solidFill>
              </a:rPr>
              <a:t>diskalkuli</a:t>
            </a:r>
            <a:r>
              <a:rPr lang="tr-TR" sz="3200" b="1" dirty="0" smtClean="0">
                <a:solidFill>
                  <a:srgbClr val="FFC000"/>
                </a:solidFill>
              </a:rPr>
              <a:t>)</a:t>
            </a:r>
            <a:endParaRPr lang="en-US" sz="3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6792"/>
            <a:ext cx="6934200" cy="3823320"/>
          </a:xfrm>
        </p:spPr>
        <p:txBody>
          <a:bodyPr/>
          <a:lstStyle/>
          <a:p>
            <a:pPr>
              <a:buNone/>
            </a:pPr>
            <a:endParaRPr lang="tr-TR" sz="2000" b="1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Sayı algısı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Aritmetik gerçeklerin ezberlenmesi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Doğru ve akıcı hesaplamalar ile öğrenme güçlüğü çektiği alan değerlendirilir.</a:t>
            </a:r>
          </a:p>
          <a:p>
            <a:pPr>
              <a:lnSpc>
                <a:spcPct val="80000"/>
              </a:lnSpc>
            </a:pPr>
            <a:endParaRPr lang="tr-TR" sz="2000" dirty="0" smtClean="0"/>
          </a:p>
        </p:txBody>
      </p:sp>
      <p:pic>
        <p:nvPicPr>
          <p:cNvPr id="11266" name="Picture 2" descr="C:\Users\Thsk\Desktop\otizm\özgül öğrenme güçlüğü\b02b3c4f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314096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04664"/>
            <a:ext cx="6934200" cy="1584176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Sayısal hesaplama güçlüğü ile giden;(</a:t>
            </a:r>
            <a:r>
              <a:rPr lang="tr-TR" sz="3200" b="1" dirty="0" err="1" smtClean="0">
                <a:solidFill>
                  <a:srgbClr val="FFC000"/>
                </a:solidFill>
              </a:rPr>
              <a:t>diskalkuli</a:t>
            </a:r>
            <a:r>
              <a:rPr lang="tr-TR" sz="3200" b="1" dirty="0" smtClean="0">
                <a:solidFill>
                  <a:srgbClr val="FFC000"/>
                </a:solidFill>
              </a:rPr>
              <a:t>)</a:t>
            </a:r>
            <a:endParaRPr lang="en-US" sz="3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2856"/>
            <a:ext cx="6934200" cy="4039344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>
                <a:solidFill>
                  <a:srgbClr val="FFC000"/>
                </a:solidFill>
              </a:rPr>
              <a:t/>
            </a:r>
            <a:br>
              <a:rPr lang="tr-TR" sz="2000" b="1" dirty="0" smtClean="0">
                <a:solidFill>
                  <a:srgbClr val="FFC000"/>
                </a:solidFill>
              </a:rPr>
            </a:br>
            <a:endParaRPr lang="tr-TR" sz="20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20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2285984" y="2214554"/>
            <a:ext cx="63904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/>
              <a:t>Problem çözerken </a:t>
            </a:r>
            <a:r>
              <a:rPr lang="tr-TR" b="1" dirty="0" smtClean="0"/>
              <a:t>soruyu anlamakta zorlanır</a:t>
            </a:r>
            <a:r>
              <a:rPr lang="tr-TR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buFont typeface="Wingdings" pitchFamily="2" charset="2"/>
              <a:buChar char="Ø"/>
            </a:pPr>
            <a:r>
              <a:rPr lang="tr-TR" dirty="0" smtClean="0"/>
              <a:t>Soruyu çözerken </a:t>
            </a:r>
            <a:r>
              <a:rPr lang="tr-TR" b="1" dirty="0" smtClean="0"/>
              <a:t>uygun bir sıra izlemekte zorlanır.</a:t>
            </a:r>
            <a:r>
              <a:rPr lang="tr-TR" dirty="0" smtClean="0"/>
              <a:t> Hangi işlemi hangi sırada yapacağını unutur.</a:t>
            </a:r>
          </a:p>
          <a:p>
            <a:pPr algn="just"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İşlem yaparken </a:t>
            </a:r>
            <a:r>
              <a:rPr lang="tr-TR" b="1" dirty="0" smtClean="0"/>
              <a:t>sembolleri karıştırır</a:t>
            </a:r>
            <a:r>
              <a:rPr lang="tr-TR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/>
              <a:t>Çarpım tablosunu </a:t>
            </a:r>
            <a:r>
              <a:rPr lang="tr-TR" dirty="0" smtClean="0"/>
              <a:t>ezberlemekte zorlanır.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556792"/>
            <a:ext cx="7315200" cy="715963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		Öğrenme, en yalın anlamda </a:t>
            </a:r>
            <a:r>
              <a:rPr lang="tr-TR" sz="2000" dirty="0" smtClean="0">
                <a:solidFill>
                  <a:schemeClr val="accent2"/>
                </a:solidFill>
              </a:rPr>
              <a:t>bilginin kazanılması </a:t>
            </a:r>
            <a:r>
              <a:rPr lang="tr-TR" sz="2000" dirty="0" smtClean="0"/>
              <a:t>olarak tanımlanırsa, </a:t>
            </a:r>
            <a:r>
              <a:rPr lang="tr-TR" sz="2000" b="1" dirty="0" smtClean="0"/>
              <a:t>bireyin bilgiyi kazanırken zorlanması sonucunda ortaya çıkan sorunlara da öğrenme güçlüğü denebilir.</a:t>
            </a:r>
            <a:r>
              <a:rPr lang="tr-TR" sz="2000" dirty="0" smtClean="0"/>
              <a:t> Öğrenme güçlüğü terimi ilk kez </a:t>
            </a:r>
            <a:r>
              <a:rPr lang="tr-TR" sz="2000" dirty="0" err="1" smtClean="0"/>
              <a:t>Kirk</a:t>
            </a:r>
            <a:r>
              <a:rPr lang="tr-TR" sz="2000" dirty="0" smtClean="0"/>
              <a:t> (1963) tarafından kullanılmıştır.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5984" y="357166"/>
            <a:ext cx="63904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>
                <a:latin typeface="+mn-lt"/>
              </a:rPr>
              <a:t>İşlem yaparken </a:t>
            </a:r>
            <a:r>
              <a:rPr lang="tr-TR" b="1" dirty="0" err="1" smtClean="0">
                <a:latin typeface="+mn-lt"/>
              </a:rPr>
              <a:t>eldeyi</a:t>
            </a:r>
            <a:r>
              <a:rPr lang="tr-TR" b="1" dirty="0" smtClean="0">
                <a:latin typeface="+mn-lt"/>
              </a:rPr>
              <a:t> unutma</a:t>
            </a:r>
            <a:r>
              <a:rPr lang="tr-TR" dirty="0" smtClean="0">
                <a:latin typeface="+mn-lt"/>
              </a:rPr>
              <a:t>, sayıları yanlış yerleştirme, toplama yaparken çıkarmaya geçme vb.. hatalar yapar.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dirty="0" smtClean="0">
              <a:latin typeface="+mn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>
                <a:latin typeface="+mn-lt"/>
              </a:rPr>
              <a:t>İki ve ya daha fazla basamaklı sayılarla </a:t>
            </a:r>
            <a:r>
              <a:rPr lang="tr-TR" b="1" dirty="0" smtClean="0">
                <a:latin typeface="+mn-lt"/>
              </a:rPr>
              <a:t>çarpma işlemi yaparken basamak kaydırmayı unutur</a:t>
            </a:r>
            <a:r>
              <a:rPr lang="tr-TR" dirty="0" smtClean="0">
                <a:latin typeface="+mn-lt"/>
              </a:rPr>
              <a:t>. Sayıları yanlış yere yerleştirir.</a:t>
            </a:r>
          </a:p>
        </p:txBody>
      </p:sp>
      <p:pic>
        <p:nvPicPr>
          <p:cNvPr id="6146" name="Picture 2" descr="C:\Users\Thsk\Desktop\otizm\özgül öğrenme güçlüğü\ozel_ogrenme_guclugu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09120"/>
            <a:ext cx="277748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315200" cy="7159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Bilgi İşleme Modeli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214686"/>
            <a:ext cx="8286808" cy="4267200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	Öğrenme süreçlerinin birinde ya da bir kaçında sorun yaşanırsa öğrenme güçlüğü ortaya çıkabilir.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6788" y="1268760"/>
            <a:ext cx="7315200" cy="104740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	Bilgi İşleme Modeli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966788" y="1988840"/>
          <a:ext cx="7315200" cy="46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8"/>
            <a:ext cx="6934200" cy="936104"/>
          </a:xfrm>
        </p:spPr>
        <p:txBody>
          <a:bodyPr/>
          <a:lstStyle/>
          <a:p>
            <a:pPr algn="ctr"/>
            <a:r>
              <a:rPr lang="tr-TR" sz="4000" b="1" dirty="0" smtClean="0">
                <a:solidFill>
                  <a:srgbClr val="FFC000"/>
                </a:solidFill>
              </a:rPr>
              <a:t/>
            </a:r>
            <a:br>
              <a:rPr lang="tr-TR" sz="4000" b="1" dirty="0" smtClean="0">
                <a:solidFill>
                  <a:srgbClr val="FFC000"/>
                </a:solidFill>
              </a:rPr>
            </a:br>
            <a:r>
              <a:rPr lang="tr-TR" sz="4000" b="1" dirty="0" smtClean="0">
                <a:solidFill>
                  <a:srgbClr val="FFC000"/>
                </a:solidFill>
              </a:rPr>
              <a:t>Bilgi İşleme Modeli </a:t>
            </a:r>
            <a:r>
              <a:rPr lang="tr-TR" sz="4000" dirty="0" smtClean="0">
                <a:solidFill>
                  <a:srgbClr val="FFC000"/>
                </a:solidFill>
              </a:rPr>
              <a:t/>
            </a:r>
            <a:br>
              <a:rPr lang="tr-TR" sz="4000" dirty="0" smtClean="0">
                <a:solidFill>
                  <a:srgbClr val="FFC000"/>
                </a:solidFill>
              </a:rPr>
            </a:b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551240" cy="5047456"/>
          </a:xfrm>
        </p:spPr>
        <p:txBody>
          <a:bodyPr/>
          <a:lstStyle/>
          <a:p>
            <a:pPr indent="342900" algn="just">
              <a:lnSpc>
                <a:spcPct val="150000"/>
              </a:lnSpc>
              <a:buNone/>
            </a:pPr>
            <a:r>
              <a:rPr lang="tr-TR" sz="2000" b="1" dirty="0" smtClean="0">
                <a:solidFill>
                  <a:srgbClr val="FFC000"/>
                </a:solidFill>
              </a:rPr>
              <a:t>	1.Girdi Sorunları:</a:t>
            </a:r>
            <a:r>
              <a:rPr lang="tr-TR" sz="2000" dirty="0" smtClean="0">
                <a:solidFill>
                  <a:srgbClr val="FFC000"/>
                </a:solidFill>
              </a:rPr>
              <a:t> </a:t>
            </a:r>
            <a:r>
              <a:rPr lang="tr-TR" sz="2000" b="1" dirty="0" smtClean="0"/>
              <a:t>Uyaranların beyindeki birincil alıcı duyu alanlarınca alınması sürecidir. </a:t>
            </a:r>
            <a:r>
              <a:rPr lang="tr-TR" sz="2000" dirty="0" smtClean="0"/>
              <a:t>Bu aşamada bilgiler işlenmemiş, anlamlandırılmamış uyarılardan oluşur. </a:t>
            </a:r>
            <a:r>
              <a:rPr lang="tr-TR" sz="2000" u="sng" dirty="0" smtClean="0"/>
              <a:t>Görsel algı sorunları olduğu zaman şekillerdeki küçük farklılıkları ayırt etmede sorun yaşanır.</a:t>
            </a:r>
            <a:r>
              <a:rPr lang="tr-TR" sz="2000" dirty="0" smtClean="0"/>
              <a:t> Görülen harf ya da şekillerin algılanmasında güçlük olur. </a:t>
            </a:r>
          </a:p>
          <a:p>
            <a:pPr indent="342900" algn="just">
              <a:lnSpc>
                <a:spcPct val="150000"/>
              </a:lnSpc>
              <a:buNone/>
            </a:pPr>
            <a:r>
              <a:rPr lang="tr-TR" sz="2000" dirty="0" smtClean="0"/>
              <a:t>Örneğin “e, a”, “E, 3, M, W”, “b, d, p, ”,  “g, ğ”, “s, ş”, "i, ı”, “u, v ”,  “6, 9, g”, “c, ç”, “s, z, 2”  birbiri ile karışabilir.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672"/>
            <a:ext cx="6551240" cy="5695528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sz="2000" b="1" dirty="0" smtClean="0"/>
              <a:t>		</a:t>
            </a:r>
            <a:r>
              <a:rPr lang="tr-TR" sz="2000" b="1" dirty="0" smtClean="0">
                <a:solidFill>
                  <a:srgbClr val="FFC000"/>
                </a:solidFill>
              </a:rPr>
              <a:t>2. Bütünleme sorunları</a:t>
            </a:r>
            <a:r>
              <a:rPr lang="tr-TR" sz="2000" dirty="0" smtClean="0">
                <a:solidFill>
                  <a:srgbClr val="FFC000"/>
                </a:solidFill>
              </a:rPr>
              <a:t>: </a:t>
            </a:r>
            <a:r>
              <a:rPr lang="tr-TR" sz="2000" dirty="0" smtClean="0"/>
              <a:t>Beyinde ne kaydedildiğini anlamak için en azından üç basamağa ihtiyaç vardır: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-	</a:t>
            </a:r>
            <a:r>
              <a:rPr lang="tr-TR" sz="2000" b="1" dirty="0" smtClean="0"/>
              <a:t>Bütünleme aşamasında alınan uyarı önce düzgün bir sıraya yerleştirilmeli, 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-	</a:t>
            </a:r>
            <a:r>
              <a:rPr lang="tr-TR" sz="2000" b="1" dirty="0" smtClean="0"/>
              <a:t>yorumlanmalı</a:t>
            </a:r>
            <a:r>
              <a:rPr lang="tr-TR" sz="2000" dirty="0" smtClean="0"/>
              <a:t>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b="1" dirty="0" smtClean="0"/>
              <a:t>daha önceden edinilen bilgilerle organize edilmelidir</a:t>
            </a:r>
            <a:r>
              <a:rPr lang="tr-TR" sz="2000" dirty="0" smtClean="0"/>
              <a:t>.  </a:t>
            </a:r>
          </a:p>
          <a:p>
            <a:pPr algn="just">
              <a:lnSpc>
                <a:spcPct val="150000"/>
              </a:lnSpc>
              <a:buNone/>
            </a:pP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		Böylece alınan uyarımlar anlamlı bilgilere dönüşür. Bütünleme sorunları sıraya koyma,  soyutlamada ya da organize etmede sorun yaşama şeklinde görülebilir.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4704"/>
            <a:ext cx="6623248" cy="540749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		Belirli bir diziyi sırayla öğrendiklerinde için bir parçasını tek başına bilemezler.  Örneğin yılın aylarını sırayla sayabilir ama </a:t>
            </a:r>
            <a:r>
              <a:rPr lang="tr-TR" sz="2000" b="1" dirty="0" smtClean="0"/>
              <a:t>“mayıstan sonra hangi ay gelir”  </a:t>
            </a:r>
            <a:r>
              <a:rPr lang="tr-TR" sz="2000" dirty="0" smtClean="0"/>
              <a:t>sorusunu kolaylıkla yanıtlayamayabilirler.  </a:t>
            </a:r>
            <a:r>
              <a:rPr lang="tr-TR" sz="2000" b="1" dirty="0" smtClean="0"/>
              <a:t>Önce sonra, dün, yarın gibi kavramları karıştırabilirler.  </a:t>
            </a:r>
            <a:r>
              <a:rPr lang="tr-TR" sz="2000" dirty="0" smtClean="0"/>
              <a:t>Soyutlama sorunu olan çocuklar spesifik kelime ve kavramlardan genelleme yapamazlar,  sözel ifadeye ve kelime oyunlarına dayalı </a:t>
            </a:r>
            <a:r>
              <a:rPr lang="tr-TR" sz="2000" b="1" dirty="0" smtClean="0"/>
              <a:t>bazı şakaları, esprileri ya da deyimleri anlamakta güçlük çekebilirler</a:t>
            </a:r>
            <a:r>
              <a:rPr lang="tr-TR" sz="2000" dirty="0" smtClean="0"/>
              <a:t>.</a:t>
            </a:r>
          </a:p>
          <a:p>
            <a:pPr>
              <a:lnSpc>
                <a:spcPct val="80000"/>
              </a:lnSpc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6788" y="1196753"/>
            <a:ext cx="7315200" cy="792088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C000"/>
                </a:solidFill>
              </a:rPr>
              <a:t>    </a:t>
            </a:r>
            <a:r>
              <a:rPr lang="tr-TR" sz="2800" b="1" dirty="0" smtClean="0">
                <a:solidFill>
                  <a:srgbClr val="FFC000"/>
                </a:solidFill>
              </a:rPr>
              <a:t>3. Bellek Sorunları:</a:t>
            </a:r>
            <a:endParaRPr lang="tr-TR" sz="2800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60848"/>
            <a:ext cx="7814444" cy="4568552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	Uyaranlar alınıp, anlamlı bilgiler olarak bütünlendiğinde daha sonra hatırlanıp tekrar kullanılmak üzere depolanmalıdır. </a:t>
            </a:r>
          </a:p>
          <a:p>
            <a:pPr algn="just">
              <a:buNone/>
            </a:pPr>
            <a:r>
              <a:rPr lang="tr-TR" dirty="0" smtClean="0"/>
              <a:t>		Bu sürecin kısa ve uzun süreli olmak üzere iki formu vardır. Öğrenme bozukluğu olan çocuklarda </a:t>
            </a:r>
            <a:r>
              <a:rPr lang="tr-TR" b="1" dirty="0" smtClean="0"/>
              <a:t>kısa süreli bellek sorunu daha sık gözlenir.  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66788" y="1412776"/>
            <a:ext cx="7315200" cy="5040560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	</a:t>
            </a:r>
            <a:r>
              <a:rPr lang="tr-TR" b="1" dirty="0" smtClean="0"/>
              <a:t>Normal çocukların üç beş tekrarla öğrenebildiklerini bu çocuklar daha fazla tekrarla öğrenebilirler. </a:t>
            </a:r>
            <a:r>
              <a:rPr lang="tr-TR" dirty="0" smtClean="0"/>
              <a:t>Kısa süreli bellek sorunu işitsel,  görsel ya da her iki alanda birden olabilir. </a:t>
            </a:r>
          </a:p>
          <a:p>
            <a:pPr algn="just">
              <a:buNone/>
            </a:pPr>
            <a:r>
              <a:rPr lang="tr-TR" dirty="0" smtClean="0"/>
              <a:t>		Öğrenme güçlüğü olan çocuklarda uzun süreli bellekte belirgin bir sorun yoktur, geçmiş olayları rahatlıkla hatırlayabilirler.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Thsk\Desktop\otizm\özgül öğrenme güçlüğü\ÖZGÜL ÖĞRENME BOZUKLUĞU  AFİŞ- 16.21.3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7632848" cy="4824536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	</a:t>
            </a:r>
            <a:r>
              <a:rPr lang="tr-TR" sz="2800" dirty="0" smtClean="0"/>
              <a:t>ÖÖG olan çocuklar </a:t>
            </a:r>
            <a:r>
              <a:rPr lang="tr-TR" sz="2800" b="1" dirty="0" smtClean="0"/>
              <a:t>sakar olabilirler, yüzme, bisiklete binme, ip atlama,  topa vurma ve tırmanma gibi etkinliklerde yaşıtlarına oranla daha beceriksizdirler</a:t>
            </a:r>
            <a:r>
              <a:rPr lang="tr-TR" sz="2800" dirty="0" smtClean="0"/>
              <a:t>. İnce motor beceri sorunları ise okul öncesi dönemde </a:t>
            </a:r>
            <a:r>
              <a:rPr lang="tr-TR" sz="2800" b="1" dirty="0" smtClean="0"/>
              <a:t>çatal kaşık kullanma, düğme açma,  ilikleme,  makas kullanma,  resim yapma gibi işlevlerde zorlama</a:t>
            </a:r>
            <a:r>
              <a:rPr lang="tr-TR" sz="2800" dirty="0" smtClean="0"/>
              <a:t> ile kendini gösterir. 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52662"/>
            <a:ext cx="8231832" cy="1024210"/>
          </a:xfrm>
        </p:spPr>
        <p:txBody>
          <a:bodyPr/>
          <a:lstStyle/>
          <a:p>
            <a:r>
              <a:rPr lang="tr-TR" sz="3600" b="1" dirty="0" smtClean="0">
                <a:solidFill>
                  <a:schemeClr val="bg2"/>
                </a:solidFill>
              </a:rPr>
              <a:t>ÖZGÜL ÖĞRENME GÜÇLÜĞÜ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8375848" cy="4183360"/>
          </a:xfrm>
        </p:spPr>
        <p:txBody>
          <a:bodyPr/>
          <a:lstStyle/>
          <a:p>
            <a:pPr indent="342900" algn="just">
              <a:lnSpc>
                <a:spcPct val="80000"/>
              </a:lnSpc>
              <a:spcBef>
                <a:spcPts val="0"/>
              </a:spcBef>
            </a:pPr>
            <a:endParaRPr lang="tr-TR" sz="2000" dirty="0" smtClean="0"/>
          </a:p>
          <a:p>
            <a:pPr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smtClean="0"/>
              <a:t>Özgül öğrenme güçlüğü eğitim sistemiyle yakından ilintili bir bozukluktur. Bu nedenle </a:t>
            </a:r>
            <a:r>
              <a:rPr lang="tr-TR" sz="2000" b="1" dirty="0" smtClean="0"/>
              <a:t>ilköğretim döneminde tanı konmaktadır</a:t>
            </a:r>
            <a:r>
              <a:rPr lang="tr-TR" sz="2000" dirty="0" smtClean="0"/>
              <a:t>. </a:t>
            </a:r>
          </a:p>
          <a:p>
            <a:pPr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tr-TR" sz="2000" dirty="0" smtClean="0"/>
          </a:p>
          <a:p>
            <a:pPr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smtClean="0"/>
              <a:t>Özgül öğrenme güçlüğü yaşayan öğrenciler; </a:t>
            </a:r>
            <a:r>
              <a:rPr lang="tr-TR" sz="2000" dirty="0" smtClean="0">
                <a:solidFill>
                  <a:schemeClr val="accent2"/>
                </a:solidFill>
              </a:rPr>
              <a:t>düşük okul başarısı akranlarından anlamlı derecede geri olmalarıyla fark edilebilirler</a:t>
            </a:r>
            <a:r>
              <a:rPr lang="tr-TR" sz="2000" dirty="0" smtClean="0"/>
              <a:t>. </a:t>
            </a:r>
            <a:r>
              <a:rPr lang="tr-TR" sz="2000" b="1" dirty="0" smtClean="0"/>
              <a:t>Konuşma, dinleme, okuma, yazma, matematik, akıl yürütmede önemli derecede güçlük yaşanması söz konusudur.</a:t>
            </a:r>
          </a:p>
          <a:p>
            <a:pPr indent="342900" algn="just">
              <a:lnSpc>
                <a:spcPct val="80000"/>
              </a:lnSpc>
              <a:spcBef>
                <a:spcPts val="0"/>
              </a:spcBef>
              <a:buNone/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Thsk\Desktop\otizm\özgül öğrenme güçlüğü\ÖZGÜL ÖĞRENME BOZUKLUĞU BROŞÜR ÖN  16.21.4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2" y="238625"/>
            <a:ext cx="9118638" cy="6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DSM 5 ‘</a:t>
            </a:r>
            <a:r>
              <a:rPr lang="tr-TR" dirty="0" err="1" smtClean="0">
                <a:solidFill>
                  <a:srgbClr val="FF0000"/>
                </a:solidFill>
              </a:rPr>
              <a:t>te</a:t>
            </a:r>
            <a:r>
              <a:rPr lang="tr-TR" dirty="0" smtClean="0">
                <a:solidFill>
                  <a:srgbClr val="FF0000"/>
                </a:solidFill>
              </a:rPr>
              <a:t> "bozukluğu" yerine "Özgül Öğrenme Güçlüğü" olarak değiştirilmiştir.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96752"/>
            <a:ext cx="7315200" cy="5360640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	ÖÖG </a:t>
            </a:r>
            <a:r>
              <a:rPr lang="tr-TR" b="1" dirty="0" smtClean="0"/>
              <a:t>tedavi edilebilen bir hastalık değildir ve herhangi bir tıbbi tedavisi bulunmamaktadır.</a:t>
            </a:r>
            <a:r>
              <a:rPr lang="tr-TR" dirty="0" smtClean="0"/>
              <a:t> 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dirty="0" smtClean="0"/>
              <a:t>		</a:t>
            </a:r>
            <a:r>
              <a:rPr lang="tr-TR" u="sng" dirty="0" smtClean="0"/>
              <a:t>Erken tanılanması ve sonrasında da uygun şekilde eğitimle gerekli uyarlamaların yapılarak öğrencinin bu durumdan en az şekilde etkilenmesi sağlanmalıdır.  </a:t>
            </a:r>
            <a:endParaRPr lang="tr-T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66788" y="1772816"/>
            <a:ext cx="7315200" cy="4856584"/>
          </a:xfrm>
        </p:spPr>
        <p:txBody>
          <a:bodyPr/>
          <a:lstStyle/>
          <a:p>
            <a:pPr algn="just">
              <a:buNone/>
            </a:pPr>
            <a:r>
              <a:rPr lang="tr-TR" sz="2800" dirty="0" smtClean="0"/>
              <a:t>		Öğretmenler, tanılama aşamasında; </a:t>
            </a:r>
            <a:r>
              <a:rPr lang="tr-TR" sz="2800" b="1" dirty="0" smtClean="0"/>
              <a:t>akranlarına göre anlamlı derecede akademik başarısızlık çeken öğrencileri gözlemlemeli öğrencide zeka geriliği, duygusal davranışsal bozuklukla, tıbbi bozukluklar, kültürel ve sosyal çevrede yoksunluklar olup olmadığının ayrımında olmalı; başarısızlığın nedenlerini tam olarak anlamalıdır.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700808"/>
            <a:ext cx="7598420" cy="4928592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	Tanı almış çocuklarla çalışırken;</a:t>
            </a:r>
          </a:p>
          <a:p>
            <a:pPr algn="just">
              <a:buNone/>
            </a:pPr>
            <a:r>
              <a:rPr lang="tr-TR" dirty="0" smtClean="0"/>
              <a:t>ödevler </a:t>
            </a:r>
          </a:p>
          <a:p>
            <a:pPr algn="just">
              <a:buNone/>
            </a:pPr>
            <a:r>
              <a:rPr lang="tr-TR" dirty="0" smtClean="0"/>
              <a:t>akranlarıyla kaynaştırma, </a:t>
            </a:r>
          </a:p>
          <a:p>
            <a:pPr algn="just">
              <a:buNone/>
            </a:pPr>
            <a:r>
              <a:rPr lang="tr-TR" dirty="0" smtClean="0"/>
              <a:t>özgüvenini destekleme, </a:t>
            </a:r>
          </a:p>
          <a:p>
            <a:pPr algn="just">
              <a:buNone/>
            </a:pPr>
            <a:r>
              <a:rPr lang="tr-TR" dirty="0" smtClean="0"/>
              <a:t>küçük grup çalışmaları, </a:t>
            </a:r>
          </a:p>
          <a:p>
            <a:pPr algn="just">
              <a:buNone/>
            </a:pPr>
            <a:r>
              <a:rPr lang="tr-TR" dirty="0" smtClean="0"/>
              <a:t>sıra arkadaşı seçimi </a:t>
            </a:r>
          </a:p>
          <a:p>
            <a:pPr algn="just">
              <a:buNone/>
            </a:pPr>
            <a:r>
              <a:rPr lang="tr-TR" dirty="0" smtClean="0"/>
              <a:t>geri bildirimler, </a:t>
            </a:r>
          </a:p>
          <a:p>
            <a:pPr algn="just">
              <a:buNone/>
            </a:pPr>
            <a:r>
              <a:rPr lang="tr-TR" dirty="0" smtClean="0"/>
              <a:t>destek eğitim odalarına yer verilmelidir.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6788" y="1412776"/>
            <a:ext cx="7315200" cy="720081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KAYNAKLAR </a:t>
            </a:r>
            <a:r>
              <a:rPr lang="tr-TR" sz="3200" dirty="0" smtClean="0">
                <a:solidFill>
                  <a:srgbClr val="FFC000"/>
                </a:solidFill>
              </a:rPr>
              <a:t/>
            </a:r>
            <a:br>
              <a:rPr lang="tr-TR" sz="3200" dirty="0" smtClean="0">
                <a:solidFill>
                  <a:srgbClr val="FFC000"/>
                </a:solidFill>
              </a:rPr>
            </a:b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56792"/>
            <a:ext cx="7488832" cy="4896544"/>
          </a:xfrm>
        </p:spPr>
        <p:txBody>
          <a:bodyPr/>
          <a:lstStyle/>
          <a:p>
            <a:pPr lvl="0" algn="just">
              <a:buNone/>
            </a:pPr>
            <a:endParaRPr lang="tr-TR" sz="1800" dirty="0" smtClean="0"/>
          </a:p>
          <a:p>
            <a:pPr lvl="0" algn="just">
              <a:buFont typeface="+mj-lt"/>
              <a:buAutoNum type="arabicPeriod"/>
            </a:pPr>
            <a:r>
              <a:rPr lang="tr-TR" sz="1600" dirty="0" err="1" smtClean="0"/>
              <a:t>Asfuroğlu</a:t>
            </a:r>
            <a:r>
              <a:rPr lang="tr-TR" sz="1600" dirty="0" smtClean="0"/>
              <a:t>, B. Ö., Fidan, S. T. Özgül Öğrenme Güçlüğü/</a:t>
            </a:r>
            <a:r>
              <a:rPr lang="tr-TR" sz="1600" dirty="0" err="1" smtClean="0"/>
              <a:t>Spesıfıc</a:t>
            </a:r>
            <a:r>
              <a:rPr lang="tr-TR" sz="1600" dirty="0" smtClean="0"/>
              <a:t> </a:t>
            </a:r>
            <a:r>
              <a:rPr lang="tr-TR" sz="1600" dirty="0" err="1" smtClean="0"/>
              <a:t>Learnıng</a:t>
            </a:r>
            <a:r>
              <a:rPr lang="tr-TR" sz="1600" dirty="0" smtClean="0"/>
              <a:t> </a:t>
            </a:r>
            <a:r>
              <a:rPr lang="tr-TR" sz="1600" dirty="0" err="1" smtClean="0"/>
              <a:t>Dısorders</a:t>
            </a:r>
            <a:r>
              <a:rPr lang="tr-TR" sz="1600" dirty="0" smtClean="0"/>
              <a:t>. Osmangazi </a:t>
            </a:r>
            <a:r>
              <a:rPr lang="tr-TR" sz="1600" dirty="0" err="1" smtClean="0"/>
              <a:t>Journal</a:t>
            </a:r>
            <a:r>
              <a:rPr lang="tr-TR" sz="1600" dirty="0" smtClean="0"/>
              <a:t> of </a:t>
            </a:r>
            <a:r>
              <a:rPr lang="tr-TR" sz="1600" dirty="0" err="1" smtClean="0"/>
              <a:t>Medıcıne</a:t>
            </a:r>
            <a:r>
              <a:rPr lang="tr-TR" sz="1600" dirty="0" smtClean="0"/>
              <a:t>. 2016, sf (38).</a:t>
            </a:r>
          </a:p>
          <a:p>
            <a:pPr lvl="0" algn="just">
              <a:buFont typeface="+mj-lt"/>
              <a:buAutoNum type="arabicPeriod"/>
            </a:pPr>
            <a:r>
              <a:rPr lang="tr-TR" sz="1600" dirty="0" smtClean="0"/>
              <a:t>Aslan, K. Özgül Öğrenme Güçlüğünün Erken Dönem Belirtileri ve Erken Müdahale Uygulamalarına Dair Derleme. Hacettepe </a:t>
            </a:r>
            <a:r>
              <a:rPr lang="tr-TR" sz="1600" dirty="0" err="1" smtClean="0"/>
              <a:t>University</a:t>
            </a:r>
            <a:r>
              <a:rPr lang="tr-TR" sz="1600" dirty="0" smtClean="0"/>
              <a:t> </a:t>
            </a:r>
            <a:r>
              <a:rPr lang="tr-TR" sz="1600" dirty="0" err="1" smtClean="0"/>
              <a:t>Faculty</a:t>
            </a:r>
            <a:r>
              <a:rPr lang="tr-TR" sz="1600" dirty="0" smtClean="0"/>
              <a:t> of </a:t>
            </a:r>
            <a:r>
              <a:rPr lang="tr-TR" sz="1600" dirty="0" err="1" smtClean="0"/>
              <a:t>Health</a:t>
            </a:r>
            <a:r>
              <a:rPr lang="tr-TR" sz="1600" dirty="0" smtClean="0"/>
              <a:t> </a:t>
            </a:r>
            <a:r>
              <a:rPr lang="tr-TR" sz="1600" dirty="0" err="1" smtClean="0"/>
              <a:t>Sciences</a:t>
            </a:r>
            <a:r>
              <a:rPr lang="tr-TR" sz="1600" dirty="0" smtClean="0"/>
              <a:t> </a:t>
            </a:r>
            <a:r>
              <a:rPr lang="tr-TR" sz="1600" dirty="0" err="1" smtClean="0"/>
              <a:t>Journal</a:t>
            </a:r>
            <a:r>
              <a:rPr lang="tr-TR" sz="1600" dirty="0" smtClean="0"/>
              <a:t>, 2015.</a:t>
            </a:r>
          </a:p>
          <a:p>
            <a:pPr lvl="0" algn="just">
              <a:buFont typeface="+mj-lt"/>
              <a:buAutoNum type="arabicPeriod"/>
            </a:pPr>
            <a:r>
              <a:rPr lang="tr-TR" sz="1600" dirty="0" smtClean="0"/>
              <a:t>Karaman, D., Koray,  Özgül Öğrenme Bozukluğu, 2012. 6(4), 288-298.</a:t>
            </a:r>
          </a:p>
          <a:p>
            <a:pPr lvl="0" algn="just">
              <a:buFont typeface="+mj-lt"/>
              <a:buAutoNum type="arabicPeriod"/>
            </a:pPr>
            <a:r>
              <a:rPr lang="tr-TR" sz="1600" dirty="0" smtClean="0"/>
              <a:t>Kaya U., Zihinsel Yetersizlikten Etkilenmiş Çocukların Tanılanmasında Tanı Ölçütlerinin Tarihsel Gelişim ve Değişimi.(1907 yılı tanı ölçütleri ile 2013 yılı </a:t>
            </a:r>
            <a:r>
              <a:rPr lang="tr-TR" sz="1600" dirty="0" err="1" smtClean="0"/>
              <a:t>dsm</a:t>
            </a:r>
            <a:r>
              <a:rPr lang="tr-TR" sz="1600" dirty="0" smtClean="0"/>
              <a:t>-5 tanı ölçütlerinin karşılaştırılması) </a:t>
            </a:r>
            <a:r>
              <a:rPr lang="tr-TR" sz="1600" dirty="0" err="1" smtClean="0"/>
              <a:t>Development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Evolution</a:t>
            </a:r>
            <a:r>
              <a:rPr lang="tr-TR" sz="1600" dirty="0" smtClean="0"/>
              <a:t> of </a:t>
            </a:r>
            <a:r>
              <a:rPr lang="tr-TR" sz="1600" dirty="0" err="1" smtClean="0"/>
              <a:t>Diagnostic</a:t>
            </a:r>
            <a:r>
              <a:rPr lang="tr-TR" sz="1600" dirty="0" smtClean="0"/>
              <a:t> </a:t>
            </a:r>
            <a:r>
              <a:rPr lang="tr-TR" sz="1600" dirty="0" err="1" smtClean="0"/>
              <a:t>cri</a:t>
            </a:r>
            <a:r>
              <a:rPr lang="tr-TR" sz="1600" dirty="0" smtClean="0"/>
              <a:t>.</a:t>
            </a:r>
          </a:p>
          <a:p>
            <a:pPr lvl="0" algn="just">
              <a:buFont typeface="+mj-lt"/>
              <a:buAutoNum type="arabicPeriod"/>
            </a:pPr>
            <a:r>
              <a:rPr lang="tr-TR" sz="1600" dirty="0" smtClean="0"/>
              <a:t>Çocuk Gelişimi Ve Eğitimi Öğrenme Güçlüğü, T.C Milli Eğitim Bakanlığı. Ankara;2014. </a:t>
            </a:r>
          </a:p>
          <a:p>
            <a:pPr lvl="0" algn="just">
              <a:buFont typeface="+mj-lt"/>
              <a:buAutoNum type="arabicPeriod"/>
            </a:pPr>
            <a:r>
              <a:rPr lang="tr-TR" sz="1600" dirty="0" smtClean="0"/>
              <a:t>Soysal Aş, Koçkar </a:t>
            </a:r>
            <a:r>
              <a:rPr lang="tr-TR" sz="1600" dirty="0" err="1" smtClean="0"/>
              <a:t>Ai</a:t>
            </a:r>
            <a:r>
              <a:rPr lang="tr-TR" sz="1600" dirty="0" smtClean="0"/>
              <a:t>, Erdoğan E, Şenol S, </a:t>
            </a:r>
            <a:r>
              <a:rPr lang="tr-TR" sz="1600" dirty="0" err="1" smtClean="0"/>
              <a:t>Gücüyener</a:t>
            </a:r>
            <a:r>
              <a:rPr lang="tr-TR" sz="1600" dirty="0" smtClean="0"/>
              <a:t> K. Öğrenme Güçlüğü Olan Bir Grup Hastanın WISC-R Profillerinin İncelenmesi, 2015.</a:t>
            </a:r>
          </a:p>
          <a:p>
            <a:pPr>
              <a:buNone/>
            </a:pPr>
            <a:endParaRPr lang="tr-T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4784576"/>
          </a:xfrm>
        </p:spPr>
        <p:txBody>
          <a:bodyPr/>
          <a:lstStyle/>
          <a:p>
            <a:pPr algn="just">
              <a:buNone/>
            </a:pPr>
            <a:r>
              <a:rPr lang="tr-TR" sz="2800" dirty="0" smtClean="0"/>
              <a:t>	Öğrenme güçlüğü; </a:t>
            </a:r>
          </a:p>
          <a:p>
            <a:pPr algn="just">
              <a:buNone/>
            </a:pPr>
            <a:endParaRPr lang="tr-TR" sz="2800" dirty="0" smtClean="0"/>
          </a:p>
          <a:p>
            <a:pPr algn="just"/>
            <a:r>
              <a:rPr lang="tr-TR" sz="2400" dirty="0" smtClean="0"/>
              <a:t>normal ya da normalin üzerinde zekâya sahip (IQ &gt; 85),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birincil olarak psişik (ruhsal) bir hastalığı olmayan,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belirgin bir beyin patolojisi olmayan,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duyusal özrü olmayan,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dinleme, konuşma, okuma, yazma akıl yürütme ile matematik becerilerinin kazanılması ve kullanılmasında önemli güçlükleri olan,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5360640"/>
          </a:xfrm>
        </p:spPr>
        <p:txBody>
          <a:bodyPr/>
          <a:lstStyle/>
          <a:p>
            <a:pPr algn="just"/>
            <a:r>
              <a:rPr lang="tr-TR" dirty="0" smtClean="0"/>
              <a:t>ikincil olarak kendini idare etme, sosyal algılama ve etkileşim sorunları yaşayan,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standart eğitime rağmen yaşına ve zekâsına uygun başarı gösteremeyen bireylerde görülen nörolojik kökenli gelişimsel bir bozukluktur (Demir, 2005).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786" y="1817440"/>
            <a:ext cx="7920880" cy="5040560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tr-TR" dirty="0" smtClean="0"/>
              <a:t>	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tr-TR" dirty="0" smtClean="0"/>
              <a:t>Zekâları normal, herhangi bir nörolojik sorunu olmayan bu çocuklar okula başladıklarında bir dizi sorunlarla kendini göstermektedir. </a:t>
            </a:r>
          </a:p>
          <a:p>
            <a:pPr marL="0" indent="342900" algn="just">
              <a:spcBef>
                <a:spcPts val="0"/>
              </a:spcBef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214554"/>
            <a:ext cx="7844882" cy="5072608"/>
          </a:xfrm>
        </p:spPr>
        <p:txBody>
          <a:bodyPr/>
          <a:lstStyle/>
          <a:p>
            <a:pPr marL="0" lvl="1" indent="285750" algn="just">
              <a:spcBef>
                <a:spcPts val="0"/>
              </a:spcBef>
              <a:buNone/>
            </a:pPr>
            <a:r>
              <a:rPr lang="tr-TR" dirty="0" smtClean="0"/>
              <a:t>	Bu sorunlar ağırlıklı olarak yazım hataları olarak karşımıza çıkmaktadır. </a:t>
            </a:r>
            <a:r>
              <a:rPr lang="tr-TR" b="1" dirty="0" smtClean="0"/>
              <a:t>"p, b, d, m, n" </a:t>
            </a:r>
            <a:r>
              <a:rPr lang="tr-TR" dirty="0" smtClean="0"/>
              <a:t>sıklıkla karıştırılan harflerdir. </a:t>
            </a:r>
          </a:p>
          <a:p>
            <a:pPr marL="0" lvl="1" indent="285750" algn="just">
              <a:spcBef>
                <a:spcPts val="0"/>
              </a:spcBef>
              <a:buNone/>
            </a:pPr>
            <a:endParaRPr lang="tr-TR" dirty="0" smtClean="0"/>
          </a:p>
          <a:p>
            <a:pPr marL="0" lvl="1" indent="285750" algn="just">
              <a:spcBef>
                <a:spcPts val="0"/>
              </a:spcBef>
              <a:buNone/>
            </a:pPr>
            <a:r>
              <a:rPr lang="tr-TR" b="1" dirty="0" smtClean="0"/>
              <a:t>Görsel uyaranları algılamakta da güçlükleri olduğu için yazılanları tersinden okuyup yazma sıklıkla görülmektedir. </a:t>
            </a:r>
            <a:r>
              <a:rPr lang="tr-TR" dirty="0" smtClean="0"/>
              <a:t>Örneğin </a:t>
            </a:r>
            <a:r>
              <a:rPr lang="tr-TR" dirty="0" smtClean="0">
                <a:solidFill>
                  <a:schemeClr val="accent2"/>
                </a:solidFill>
              </a:rPr>
              <a:t>"koy" </a:t>
            </a:r>
            <a:r>
              <a:rPr lang="tr-TR" dirty="0" smtClean="0"/>
              <a:t>yerine </a:t>
            </a:r>
            <a:r>
              <a:rPr lang="tr-TR" dirty="0" smtClean="0">
                <a:solidFill>
                  <a:schemeClr val="accent2"/>
                </a:solidFill>
              </a:rPr>
              <a:t>"yok" </a:t>
            </a:r>
            <a:r>
              <a:rPr lang="tr-TR" dirty="0" smtClean="0"/>
              <a:t>yazmak gibi. </a:t>
            </a:r>
            <a:endParaRPr lang="tr-TR" b="1" dirty="0" smtClean="0"/>
          </a:p>
          <a:p>
            <a:pPr marL="0" indent="285750">
              <a:spcBef>
                <a:spcPts val="0"/>
              </a:spcBef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14422"/>
            <a:ext cx="8001056" cy="5000600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	</a:t>
            </a:r>
          </a:p>
          <a:p>
            <a:pPr algn="just"/>
            <a:r>
              <a:rPr lang="tr-TR" dirty="0" smtClean="0"/>
              <a:t>Sayıları sıklıkla karıştırırlar. Ardıl olarak saymak kolay bir görevdir. Ancak eşleme yaparak ya da </a:t>
            </a:r>
            <a:r>
              <a:rPr lang="tr-TR" dirty="0" err="1" smtClean="0"/>
              <a:t>kategorileme</a:t>
            </a:r>
            <a:r>
              <a:rPr lang="tr-TR" dirty="0" smtClean="0"/>
              <a:t> yaparak sayı saymak ve dört işlemi "örneğin </a:t>
            </a:r>
            <a:r>
              <a:rPr lang="tr-TR" dirty="0" smtClean="0">
                <a:solidFill>
                  <a:schemeClr val="accent2"/>
                </a:solidFill>
              </a:rPr>
              <a:t>5 yerine 2, 6 yerine 9</a:t>
            </a:r>
            <a:r>
              <a:rPr lang="tr-TR" dirty="0" smtClean="0"/>
              <a:t> yazma" karıştırdıkları görülmektedir. 	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Yön ve zaman kavramları yoktur.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3D4F13"/>
      </a:lt2>
      <a:accent1>
        <a:srgbClr val="E3BA5F"/>
      </a:accent1>
      <a:accent2>
        <a:srgbClr val="CE1303"/>
      </a:accent2>
      <a:accent3>
        <a:srgbClr val="FFFFFF"/>
      </a:accent3>
      <a:accent4>
        <a:srgbClr val="404040"/>
      </a:accent4>
      <a:accent5>
        <a:srgbClr val="EFD9B6"/>
      </a:accent5>
      <a:accent6>
        <a:srgbClr val="BA1002"/>
      </a:accent6>
      <a:hlink>
        <a:srgbClr val="B23D0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D92224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3D4F13"/>
        </a:lt2>
        <a:accent1>
          <a:srgbClr val="E3BA5F"/>
        </a:accent1>
        <a:accent2>
          <a:srgbClr val="CE1303"/>
        </a:accent2>
        <a:accent3>
          <a:srgbClr val="FFFFFF"/>
        </a:accent3>
        <a:accent4>
          <a:srgbClr val="404040"/>
        </a:accent4>
        <a:accent5>
          <a:srgbClr val="EFD9B6"/>
        </a:accent5>
        <a:accent6>
          <a:srgbClr val="BA1002"/>
        </a:accent6>
        <a:hlink>
          <a:srgbClr val="B23D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917</TotalTime>
  <Words>699</Words>
  <Application>Microsoft Office PowerPoint</Application>
  <PresentationFormat>Ekran Gösterisi (4:3)</PresentationFormat>
  <Paragraphs>223</Paragraphs>
  <Slides>45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powerpoint-template</vt:lpstr>
      <vt:lpstr>ÖZGÜL ÖĞRENME GÜÇLÜĞÜ</vt:lpstr>
      <vt:lpstr> ÖĞRENME </vt:lpstr>
      <vt:lpstr>PowerPoint Sunusu</vt:lpstr>
      <vt:lpstr>ÖZGÜL ÖĞRENME GÜÇLÜĞÜ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Sıklık Yaygınlık</vt:lpstr>
      <vt:lpstr>Özgül Öğrenme Bozukluğu Etyolojisi  </vt:lpstr>
      <vt:lpstr>PowerPoint Sunusu</vt:lpstr>
      <vt:lpstr> Dsm-V Tanı Ölçütleri  </vt:lpstr>
      <vt:lpstr> Dsm-V Tanı Ölçütleri  </vt:lpstr>
      <vt:lpstr> Dsm-V Tanı Ölçütleri  </vt:lpstr>
      <vt:lpstr> Dsm-V Tanı Ölçütleri  </vt:lpstr>
      <vt:lpstr>     Özgül Öğrenme Güçlüğü  Alt Tipleri</vt:lpstr>
      <vt:lpstr>PowerPoint Sunusu</vt:lpstr>
      <vt:lpstr>Özgül Öğrenme Güçlüğü  Alt Tipleri</vt:lpstr>
      <vt:lpstr>Okuma güçlüğü ile giden; (disleksi)</vt:lpstr>
      <vt:lpstr>PowerPoint Sunusu</vt:lpstr>
      <vt:lpstr>PowerPoint Sunusu</vt:lpstr>
      <vt:lpstr>PowerPoint Sunusu</vt:lpstr>
      <vt:lpstr>Yazılı anlatım güçlüğü (disgrafi) </vt:lpstr>
      <vt:lpstr>PowerPoint Sunusu</vt:lpstr>
      <vt:lpstr>Sayısal hesaplama güçlüğü ile giden;(diskalkuli)</vt:lpstr>
      <vt:lpstr>Sayısal hesaplama güçlüğü ile giden;(diskalkuli)</vt:lpstr>
      <vt:lpstr>PowerPoint Sunusu</vt:lpstr>
      <vt:lpstr>Bilgi İşleme Modeli</vt:lpstr>
      <vt:lpstr> Bilgi İşleme Modeli</vt:lpstr>
      <vt:lpstr> Bilgi İşleme Modeli  </vt:lpstr>
      <vt:lpstr>PowerPoint Sunusu</vt:lpstr>
      <vt:lpstr>PowerPoint Sunusu</vt:lpstr>
      <vt:lpstr>    3. Bellek Sorunları: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  </vt:lpstr>
    </vt:vector>
  </TitlesOfParts>
  <Company>Saglik Bakanligi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ÖZGÜL ÖĞRENME BOZUKLUĞU</dc:title>
  <dc:creator>Thsk</dc:creator>
  <cp:lastModifiedBy>DELL</cp:lastModifiedBy>
  <cp:revision>78</cp:revision>
  <dcterms:created xsi:type="dcterms:W3CDTF">2016-08-31T13:08:11Z</dcterms:created>
  <dcterms:modified xsi:type="dcterms:W3CDTF">2019-11-07T19:39:43Z</dcterms:modified>
</cp:coreProperties>
</file>